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6"/>
    <p:sldMasterId id="2147483704" r:id="rId7"/>
    <p:sldMasterId id="2147483750" r:id="rId8"/>
    <p:sldMasterId id="2147483800" r:id="rId9"/>
    <p:sldMasterId id="2147483817" r:id="rId10"/>
    <p:sldMasterId id="2147483844" r:id="rId11"/>
    <p:sldMasterId id="2147483863" r:id="rId12"/>
    <p:sldMasterId id="2147483880" r:id="rId13"/>
    <p:sldMasterId id="2147483902" r:id="rId14"/>
    <p:sldMasterId id="2147483925" r:id="rId15"/>
  </p:sldMasterIdLst>
  <p:notesMasterIdLst>
    <p:notesMasterId r:id="rId55"/>
  </p:notesMasterIdLst>
  <p:sldIdLst>
    <p:sldId id="295" r:id="rId16"/>
    <p:sldId id="322" r:id="rId17"/>
    <p:sldId id="323" r:id="rId18"/>
    <p:sldId id="341" r:id="rId19"/>
    <p:sldId id="342" r:id="rId20"/>
    <p:sldId id="343" r:id="rId21"/>
    <p:sldId id="344" r:id="rId22"/>
    <p:sldId id="345" r:id="rId23"/>
    <p:sldId id="346" r:id="rId24"/>
    <p:sldId id="347" r:id="rId25"/>
    <p:sldId id="348" r:id="rId26"/>
    <p:sldId id="349" r:id="rId27"/>
    <p:sldId id="324" r:id="rId28"/>
    <p:sldId id="325" r:id="rId29"/>
    <p:sldId id="327" r:id="rId30"/>
    <p:sldId id="334" r:id="rId31"/>
    <p:sldId id="311" r:id="rId32"/>
    <p:sldId id="312" r:id="rId33"/>
    <p:sldId id="313" r:id="rId34"/>
    <p:sldId id="330" r:id="rId35"/>
    <p:sldId id="356" r:id="rId36"/>
    <p:sldId id="332" r:id="rId37"/>
    <p:sldId id="357" r:id="rId38"/>
    <p:sldId id="339" r:id="rId39"/>
    <p:sldId id="338" r:id="rId40"/>
    <p:sldId id="290" r:id="rId41"/>
    <p:sldId id="333" r:id="rId42"/>
    <p:sldId id="272" r:id="rId43"/>
    <p:sldId id="340" r:id="rId44"/>
    <p:sldId id="318" r:id="rId45"/>
    <p:sldId id="314" r:id="rId46"/>
    <p:sldId id="315" r:id="rId47"/>
    <p:sldId id="316" r:id="rId48"/>
    <p:sldId id="355" r:id="rId49"/>
    <p:sldId id="350" r:id="rId50"/>
    <p:sldId id="351" r:id="rId51"/>
    <p:sldId id="352" r:id="rId52"/>
    <p:sldId id="353" r:id="rId53"/>
    <p:sldId id="35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9930" autoAdjust="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notesMaster" Target="notesMasters/notesMaster1.xml"/><Relationship Id="rId7" Type="http://schemas.openxmlformats.org/officeDocument/2006/relationships/slideMaster" Target="slideMasters/slideMaster2.xml"/><Relationship Id="rId12" Type="http://schemas.openxmlformats.org/officeDocument/2006/relationships/slideMaster" Target="slideMasters/slideMaster7.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Master" Target="slideMasters/slideMaster10.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viewProps" Target="viewProps.xml"/><Relationship Id="rId10" Type="http://schemas.openxmlformats.org/officeDocument/2006/relationships/slideMaster" Target="slideMasters/slideMaster5.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presProps" Target="presProps.xml"/><Relationship Id="rId8" Type="http://schemas.openxmlformats.org/officeDocument/2006/relationships/slideMaster" Target="slideMasters/slideMaster3.xml"/><Relationship Id="rId51" Type="http://schemas.openxmlformats.org/officeDocument/2006/relationships/slide" Target="slides/slide36.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E267-6EB4-4BAD-8A01-F66E48F1865D}" type="datetimeFigureOut">
              <a:rPr lang="en-US" smtClean="0"/>
              <a:t>1/16/2018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F619-CCFD-47CE-B46F-B13FAD99AD29}" type="slidenum">
              <a:rPr lang="en-US" smtClean="0"/>
              <a:t>‹#›</a:t>
            </a:fld>
            <a:endParaRPr lang="en-US"/>
          </a:p>
        </p:txBody>
      </p:sp>
    </p:spTree>
    <p:extLst>
      <p:ext uri="{BB962C8B-B14F-4D97-AF65-F5344CB8AC3E}">
        <p14:creationId xmlns:p14="http://schemas.microsoft.com/office/powerpoint/2010/main" val="2378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54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10</a:t>
            </a:fld>
            <a:endParaRPr lang="en-US" dirty="0"/>
          </a:p>
        </p:txBody>
      </p:sp>
    </p:spTree>
    <p:extLst>
      <p:ext uri="{BB962C8B-B14F-4D97-AF65-F5344CB8AC3E}">
        <p14:creationId xmlns:p14="http://schemas.microsoft.com/office/powerpoint/2010/main" val="3047350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dirty="0"/>
          </a:p>
        </p:txBody>
      </p:sp>
    </p:spTree>
    <p:extLst>
      <p:ext uri="{BB962C8B-B14F-4D97-AF65-F5344CB8AC3E}">
        <p14:creationId xmlns:p14="http://schemas.microsoft.com/office/powerpoint/2010/main" val="372350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12</a:t>
            </a:fld>
            <a:endParaRPr lang="en-US" dirty="0"/>
          </a:p>
        </p:txBody>
      </p:sp>
    </p:spTree>
    <p:extLst>
      <p:ext uri="{BB962C8B-B14F-4D97-AF65-F5344CB8AC3E}">
        <p14:creationId xmlns:p14="http://schemas.microsoft.com/office/powerpoint/2010/main" val="2926636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err="1">
                <a:solidFill>
                  <a:schemeClr val="tx1"/>
                </a:solidFill>
                <a:effectLst/>
                <a:latin typeface="+mn-lt"/>
                <a:ea typeface="+mn-ea"/>
                <a:cs typeface="+mn-cs"/>
                <a:hlinkClick r:id="rId9"/>
              </a:rPr>
              <a:t>learning</a:t>
            </a:r>
            <a:r>
              <a:rPr lang="en-US" sz="1200" b="0" i="0" kern="1200" dirty="0" err="1">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864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12:07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2234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2772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72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8025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930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440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build-out of DMSA.  Supports hybrid\on-premises too through ADF \ Blob \ Stretch.</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1/16/2018 12:07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341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1/16/2018 12:07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370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1788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381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495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AD604F-C4A8-41B9-AF18-B7E9CAE93B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249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Squeeze slide 27 into 19, kill slide 27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347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0963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5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33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6854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059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6755400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2B9F62-CC03-4294-B282-BBEA7975C6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994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2B9F62-CC03-4294-B282-BBEA7975C6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7289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1270659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0563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35</a:t>
            </a:fld>
            <a:endParaRPr lang="en-US" dirty="0"/>
          </a:p>
        </p:txBody>
      </p:sp>
    </p:spTree>
    <p:extLst>
      <p:ext uri="{BB962C8B-B14F-4D97-AF65-F5344CB8AC3E}">
        <p14:creationId xmlns:p14="http://schemas.microsoft.com/office/powerpoint/2010/main" val="3435064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36</a:t>
            </a:fld>
            <a:endParaRPr lang="en-US" dirty="0"/>
          </a:p>
        </p:txBody>
      </p:sp>
    </p:spTree>
    <p:extLst>
      <p:ext uri="{BB962C8B-B14F-4D97-AF65-F5344CB8AC3E}">
        <p14:creationId xmlns:p14="http://schemas.microsoft.com/office/powerpoint/2010/main" val="5434015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37</a:t>
            </a:fld>
            <a:endParaRPr lang="en-US" dirty="0"/>
          </a:p>
        </p:txBody>
      </p:sp>
    </p:spTree>
    <p:extLst>
      <p:ext uri="{BB962C8B-B14F-4D97-AF65-F5344CB8AC3E}">
        <p14:creationId xmlns:p14="http://schemas.microsoft.com/office/powerpoint/2010/main" val="2918399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38</a:t>
            </a:fld>
            <a:endParaRPr lang="en-US" dirty="0"/>
          </a:p>
        </p:txBody>
      </p:sp>
    </p:spTree>
    <p:extLst>
      <p:ext uri="{BB962C8B-B14F-4D97-AF65-F5344CB8AC3E}">
        <p14:creationId xmlns:p14="http://schemas.microsoft.com/office/powerpoint/2010/main" val="15729690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39</a:t>
            </a:fld>
            <a:endParaRPr lang="en-US" dirty="0"/>
          </a:p>
        </p:txBody>
      </p:sp>
    </p:spTree>
    <p:extLst>
      <p:ext uri="{BB962C8B-B14F-4D97-AF65-F5344CB8AC3E}">
        <p14:creationId xmlns:p14="http://schemas.microsoft.com/office/powerpoint/2010/main" val="3487040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a:t>
            </a:fld>
            <a:endParaRPr lang="en-US" dirty="0"/>
          </a:p>
        </p:txBody>
      </p:sp>
    </p:spTree>
    <p:extLst>
      <p:ext uri="{BB962C8B-B14F-4D97-AF65-F5344CB8AC3E}">
        <p14:creationId xmlns:p14="http://schemas.microsoft.com/office/powerpoint/2010/main" val="4185180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a:t>
            </a:fld>
            <a:endParaRPr lang="en-US" dirty="0"/>
          </a:p>
        </p:txBody>
      </p:sp>
    </p:spTree>
    <p:extLst>
      <p:ext uri="{BB962C8B-B14F-4D97-AF65-F5344CB8AC3E}">
        <p14:creationId xmlns:p14="http://schemas.microsoft.com/office/powerpoint/2010/main" val="894337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a:t>
            </a:fld>
            <a:endParaRPr lang="en-US" dirty="0"/>
          </a:p>
        </p:txBody>
      </p:sp>
    </p:spTree>
    <p:extLst>
      <p:ext uri="{BB962C8B-B14F-4D97-AF65-F5344CB8AC3E}">
        <p14:creationId xmlns:p14="http://schemas.microsoft.com/office/powerpoint/2010/main" val="2410632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189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dirty="0"/>
          </a:p>
        </p:txBody>
      </p:sp>
    </p:spTree>
    <p:extLst>
      <p:ext uri="{BB962C8B-B14F-4D97-AF65-F5344CB8AC3E}">
        <p14:creationId xmlns:p14="http://schemas.microsoft.com/office/powerpoint/2010/main" val="229780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9</a:t>
            </a:fld>
            <a:endParaRPr lang="en-US" dirty="0"/>
          </a:p>
        </p:txBody>
      </p:sp>
    </p:spTree>
    <p:extLst>
      <p:ext uri="{BB962C8B-B14F-4D97-AF65-F5344CB8AC3E}">
        <p14:creationId xmlns:p14="http://schemas.microsoft.com/office/powerpoint/2010/main" val="8390149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9.xml"/><Relationship Id="rId4" Type="http://schemas.openxmlformats.org/officeDocument/2006/relationships/image" Target="../media/image29.emf"/></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566673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903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328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08103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408038871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3003620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17733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41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115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54093469"/>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14864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4" name="Group 103"/>
          <p:cNvGrpSpPr>
            <a:grpSpLocks noChangeAspect="1"/>
          </p:cNvGrpSpPr>
          <p:nvPr userDrawn="1"/>
        </p:nvGrpSpPr>
        <p:grpSpPr bwMode="gray">
          <a:xfrm>
            <a:off x="5675128" y="4141867"/>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3058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813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2167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9551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88052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5121608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382610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7915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7869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044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425230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730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3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360793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2057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5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4706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751800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7296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8960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98958876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93305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0197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7604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634380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8508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93529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12577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3318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8284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261364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extLst/>
          </p:nvPr>
        </p:nvSpPr>
        <p:spPr>
          <a:xfrm>
            <a:off x="269239" y="2638808"/>
            <a:ext cx="11653523" cy="932563"/>
          </a:xfrm>
        </p:spPr>
        <p:txBody>
          <a:bodyPr/>
          <a:lstStyle>
            <a:lvl1pPr>
              <a:defRPr/>
            </a:lvl1pPr>
          </a:lstStyle>
          <a:p>
            <a:pPr algn="ctr"/>
            <a:r>
              <a:rPr lang="en-US" sz="5400" dirty="0"/>
              <a:t>Click to edit Master title style</a:t>
            </a:r>
          </a:p>
        </p:txBody>
      </p:sp>
    </p:spTree>
    <p:extLst>
      <p:ext uri="{BB962C8B-B14F-4D97-AF65-F5344CB8AC3E}">
        <p14:creationId xmlns:p14="http://schemas.microsoft.com/office/powerpoint/2010/main" val="1555303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dirty="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158395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24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242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3815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791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7343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45320489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93980188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56044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584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827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6447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5163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60938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62748058"/>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325646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51325775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3"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57452193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b="0" i="0" spc="-120" baseline="0">
                <a:solidFill>
                  <a:srgbClr val="FFFFFF"/>
                </a:solidFill>
                <a:latin typeface="Segoe UI Light" charset="0"/>
                <a:ea typeface="Segoe UI Light" charset="0"/>
                <a:cs typeface="Segoe UI Light" charset="0"/>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b="1" i="0">
                <a:solidFill>
                  <a:schemeClr val="bg1"/>
                </a:solidFill>
                <a:latin typeface="Segoe UI Semibold" charset="0"/>
                <a:ea typeface="Segoe UI Semibold" charset="0"/>
                <a:cs typeface="Segoe UI Semibold" charset="0"/>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b="0" i="0">
                <a:solidFill>
                  <a:srgbClr val="FFFFFF">
                    <a:alpha val="80000"/>
                  </a:srgbClr>
                </a:solidFill>
                <a:latin typeface="Segoe UI" charset="0"/>
                <a:ea typeface="Segoe UI" charset="0"/>
                <a:cs typeface="Segoe UI" charset="0"/>
              </a:defRPr>
            </a:lvl1pPr>
          </a:lstStyle>
          <a:p>
            <a:fld id="{A6E7D8A3-575E-46AE-AE2C-E3FA805CB784}" type="datetimeFigureOut">
              <a:rPr lang="en-US" smtClean="0"/>
              <a:pPr/>
              <a:t>1/16/2018</a:t>
            </a:fld>
            <a:endParaRPr lang="en-US" dirty="0"/>
          </a:p>
        </p:txBody>
      </p:sp>
      <p:sp>
        <p:nvSpPr>
          <p:cNvPr id="8" name="Footer Placeholder 7"/>
          <p:cNvSpPr>
            <a:spLocks noGrp="1"/>
          </p:cNvSpPr>
          <p:nvPr>
            <p:ph type="ftr" sz="quarter" idx="11"/>
          </p:nvPr>
        </p:nvSpPr>
        <p:spPr/>
        <p:txBody>
          <a:bodyPr/>
          <a:lstStyle>
            <a:lvl1pPr>
              <a:defRPr b="0" i="0">
                <a:solidFill>
                  <a:srgbClr val="FFFFFF">
                    <a:alpha val="80000"/>
                  </a:srgbClr>
                </a:solidFill>
                <a:latin typeface="Segoe UI" charset="0"/>
                <a:ea typeface="Segoe UI" charset="0"/>
                <a:cs typeface="Segoe UI" charset="0"/>
              </a:defRPr>
            </a:lvl1pPr>
          </a:lstStyle>
          <a:p>
            <a:endParaRPr lang="en-US"/>
          </a:p>
        </p:txBody>
      </p:sp>
      <p:sp>
        <p:nvSpPr>
          <p:cNvPr id="9" name="Slide Number Placeholder 8"/>
          <p:cNvSpPr>
            <a:spLocks noGrp="1"/>
          </p:cNvSpPr>
          <p:nvPr>
            <p:ph type="sldNum" sz="quarter" idx="12"/>
          </p:nvPr>
        </p:nvSpPr>
        <p:spPr/>
        <p:txBody>
          <a:bodyPr/>
          <a:lstStyle>
            <a:lvl1pPr>
              <a:defRPr b="0" i="0">
                <a:solidFill>
                  <a:srgbClr val="FFFFFF">
                    <a:alpha val="25000"/>
                  </a:srgbClr>
                </a:solidFill>
                <a:latin typeface="Segoe UI Light" charset="0"/>
                <a:ea typeface="Segoe UI Light" charset="0"/>
                <a:cs typeface="Segoe UI Light" charset="0"/>
              </a:defRPr>
            </a:lvl1pPr>
          </a:lstStyle>
          <a:p>
            <a:fld id="{6A53A25A-664E-4CB3-8455-DC762378D21F}" type="slidenum">
              <a:rPr lang="en-US" smtClean="0"/>
              <a:pPr/>
              <a:t>‹#›</a:t>
            </a:fld>
            <a:endParaRPr lang="en-US" dirty="0"/>
          </a:p>
        </p:txBody>
      </p:sp>
    </p:spTree>
    <p:extLst>
      <p:ext uri="{BB962C8B-B14F-4D97-AF65-F5344CB8AC3E}">
        <p14:creationId xmlns:p14="http://schemas.microsoft.com/office/powerpoint/2010/main" val="79662719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6E7D8A3-575E-46AE-AE2C-E3FA805CB784}"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96205788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E7D8A3-575E-46AE-AE2C-E3FA805CB784}"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191324508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E7D8A3-575E-46AE-AE2C-E3FA805CB784}"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73648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E7D8A3-575E-46AE-AE2C-E3FA805CB784}" type="datetimeFigureOut">
              <a:rPr lang="en-US" smtClean="0"/>
              <a:t>1/16/2018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377816063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E7D8A3-575E-46AE-AE2C-E3FA805CB784}" type="datetimeFigureOut">
              <a:rPr lang="en-US" smtClean="0"/>
              <a:t>1/16/2018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3076867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281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E7D8A3-575E-46AE-AE2C-E3FA805CB784}" type="datetimeFigureOut">
              <a:rPr lang="en-US" smtClean="0"/>
              <a:t>1/16/2018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16394522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A6E7D8A3-575E-46AE-AE2C-E3FA805CB784}"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A53A25A-664E-4CB3-8455-DC762378D21F}" type="slidenum">
              <a:rPr lang="en-US" smtClean="0"/>
              <a:t>‹#›</a:t>
            </a:fld>
            <a:endParaRPr lang="en-US"/>
          </a:p>
        </p:txBody>
      </p:sp>
    </p:spTree>
    <p:extLst>
      <p:ext uri="{BB962C8B-B14F-4D97-AF65-F5344CB8AC3E}">
        <p14:creationId xmlns:p14="http://schemas.microsoft.com/office/powerpoint/2010/main" val="413480894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A6E7D8A3-575E-46AE-AE2C-E3FA805CB784}" type="datetimeFigureOut">
              <a:rPr lang="en-US" smtClean="0"/>
              <a:t>1/16/2018</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A53A25A-664E-4CB3-8455-DC762378D21F}" type="slidenum">
              <a:rPr lang="en-US" smtClean="0"/>
              <a:t>‹#›</a:t>
            </a:fld>
            <a:endParaRPr lang="en-US"/>
          </a:p>
        </p:txBody>
      </p:sp>
    </p:spTree>
    <p:extLst>
      <p:ext uri="{BB962C8B-B14F-4D97-AF65-F5344CB8AC3E}">
        <p14:creationId xmlns:p14="http://schemas.microsoft.com/office/powerpoint/2010/main" val="1084128775"/>
      </p:ext>
    </p:extLst>
  </p:cSld>
  <p:clrMapOvr>
    <a:overrideClrMapping bg1="lt1" tx1="dk1" bg2="lt2" tx2="dk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E7D8A3-575E-46AE-AE2C-E3FA805CB784}"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79568816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E7D8A3-575E-46AE-AE2C-E3FA805CB784}"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360819730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87135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3661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E2A8F7-D8D0-4A16-A171-EECCAB19CB58}"/>
              </a:ext>
            </a:extLst>
          </p:cNvPr>
          <p:cNvSpPr>
            <a:spLocks noGrp="1"/>
          </p:cNvSpPr>
          <p:nvPr>
            <p:ph type="title" hasCustomPrompt="1"/>
          </p:nvPr>
        </p:nvSpPr>
        <p:spPr>
          <a:xfrm>
            <a:off x="361536" y="367690"/>
            <a:ext cx="11487563" cy="549987"/>
          </a:xfrm>
          <a:prstGeom prst="rect">
            <a:avLst/>
          </a:prstGeom>
        </p:spPr>
        <p:txBody>
          <a:bodyPr anchor="t" anchorCtr="0">
            <a:noAutofit/>
          </a:bodyPr>
          <a:lstStyle>
            <a:lvl1pPr marL="0" indent="0" defTabSz="685800" rtl="0" eaLnBrk="1" latinLnBrk="0" hangingPunct="1">
              <a:lnSpc>
                <a:spcPct val="90000"/>
              </a:lnSpc>
              <a:spcBef>
                <a:spcPts val="750"/>
              </a:spcBef>
              <a:buFont typeface="Arial" panose="020B0604020202020204" pitchFamily="34" charset="0"/>
              <a:defRPr lang="en-US" sz="3600" b="1" i="0" spc="-60" baseline="0">
                <a:solidFill>
                  <a:schemeClr val="tx1">
                    <a:lumMod val="75000"/>
                    <a:lumOff val="25000"/>
                  </a:schemeClr>
                </a:solidFill>
                <a:latin typeface="Arial" charset="0"/>
                <a:ea typeface="Arial" charset="0"/>
                <a:cs typeface="Arial" charset="0"/>
              </a:defRPr>
            </a:lvl1pPr>
          </a:lstStyle>
          <a:p>
            <a:pPr marL="0" lvl="0" indent="0">
              <a:spcBef>
                <a:spcPts val="750"/>
              </a:spcBef>
              <a:buFont typeface="Arial" panose="020B0604020202020204" pitchFamily="34" charset="0"/>
            </a:pPr>
            <a:r>
              <a:rPr lang="en-US"/>
              <a:t>Add Your Title Here</a:t>
            </a:r>
          </a:p>
        </p:txBody>
      </p:sp>
      <p:sp>
        <p:nvSpPr>
          <p:cNvPr id="4" name="Text Placeholder 2">
            <a:extLst>
              <a:ext uri="{FF2B5EF4-FFF2-40B4-BE49-F238E27FC236}">
                <a16:creationId xmlns:a16="http://schemas.microsoft.com/office/drawing/2014/main" id="{296A0D8E-3208-4D29-84E8-D246CCE8BA74}"/>
              </a:ext>
            </a:extLst>
          </p:cNvPr>
          <p:cNvSpPr>
            <a:spLocks noGrp="1"/>
          </p:cNvSpPr>
          <p:nvPr>
            <p:ph type="body" sz="quarter" idx="36"/>
          </p:nvPr>
        </p:nvSpPr>
        <p:spPr>
          <a:xfrm>
            <a:off x="365695" y="1102518"/>
            <a:ext cx="11484864" cy="531733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defRPr lang="en-US" sz="2800" b="0" i="0" kern="1200" spc="0" dirty="0" smtClean="0">
                <a:solidFill>
                  <a:schemeClr val="tx1">
                    <a:lumMod val="75000"/>
                    <a:lumOff val="25000"/>
                  </a:schemeClr>
                </a:solidFill>
                <a:latin typeface="Arial" charset="0"/>
                <a:ea typeface="Arial" charset="0"/>
                <a:cs typeface="Arial" charset="0"/>
              </a:defRPr>
            </a:lvl1pPr>
            <a:lvl2pPr marL="4572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2000" b="0" i="0" kern="1200" spc="0" dirty="0" smtClean="0">
                <a:solidFill>
                  <a:schemeClr val="tx1">
                    <a:lumMod val="75000"/>
                    <a:lumOff val="25000"/>
                  </a:schemeClr>
                </a:solidFill>
                <a:latin typeface="Arial" charset="0"/>
                <a:ea typeface="Arial" charset="0"/>
                <a:cs typeface="Arial" charset="0"/>
              </a:defRPr>
            </a:lvl2pPr>
            <a:lvl3pPr marL="687388"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3pPr>
            <a:lvl4pPr marL="9144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1800" b="0" i="0" kern="1200" spc="0" dirty="0" smtClean="0">
                <a:solidFill>
                  <a:schemeClr val="tx1">
                    <a:lumMod val="75000"/>
                    <a:lumOff val="25000"/>
                  </a:schemeClr>
                </a:solidFill>
                <a:latin typeface="Arial" charset="0"/>
                <a:ea typeface="Arial" charset="0"/>
                <a:cs typeface="Arial" charset="0"/>
              </a:defRPr>
            </a:lvl4pPr>
            <a:lvl5pPr marL="1144588" indent="-169863"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5pPr>
            <a:lvl6pPr marL="709910" indent="-66973">
              <a:buNone/>
              <a:defRPr sz="788"/>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22749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A76C1-0958-4080-977A-116239B8127F}"/>
              </a:ext>
            </a:extLst>
          </p:cNvPr>
          <p:cNvSpPr>
            <a:spLocks noGrp="1"/>
          </p:cNvSpPr>
          <p:nvPr>
            <p:ph type="title" hasCustomPrompt="1"/>
          </p:nvPr>
        </p:nvSpPr>
        <p:spPr>
          <a:xfrm>
            <a:off x="361536" y="367690"/>
            <a:ext cx="11487563" cy="549987"/>
          </a:xfrm>
          <a:prstGeom prst="rect">
            <a:avLst/>
          </a:prstGeom>
        </p:spPr>
        <p:txBody>
          <a:bodyPr anchor="t" anchorCtr="0">
            <a:noAutofit/>
          </a:bodyPr>
          <a:lstStyle>
            <a:lvl1pPr marL="0" indent="0" defTabSz="685800" rtl="0" eaLnBrk="1" latinLnBrk="0" hangingPunct="1">
              <a:lnSpc>
                <a:spcPct val="90000"/>
              </a:lnSpc>
              <a:spcBef>
                <a:spcPts val="750"/>
              </a:spcBef>
              <a:buFont typeface="Arial" panose="020B0604020202020204" pitchFamily="34" charset="0"/>
              <a:defRPr lang="en-US" sz="3600" b="1" i="0" spc="-60" baseline="0">
                <a:solidFill>
                  <a:schemeClr val="tx1">
                    <a:lumMod val="75000"/>
                    <a:lumOff val="25000"/>
                  </a:schemeClr>
                </a:solidFill>
                <a:latin typeface="Arial" charset="0"/>
                <a:ea typeface="Arial" charset="0"/>
                <a:cs typeface="Arial" charset="0"/>
              </a:defRPr>
            </a:lvl1pPr>
          </a:lstStyle>
          <a:p>
            <a:pPr marL="0" lvl="0" indent="0">
              <a:spcBef>
                <a:spcPts val="750"/>
              </a:spcBef>
              <a:buFont typeface="Arial" panose="020B0604020202020204" pitchFamily="34" charset="0"/>
            </a:pPr>
            <a:r>
              <a:rPr lang="en-US"/>
              <a:t>Add Your Title Here</a:t>
            </a:r>
          </a:p>
        </p:txBody>
      </p:sp>
      <p:sp>
        <p:nvSpPr>
          <p:cNvPr id="3" name="Text Placeholder 2">
            <a:extLst>
              <a:ext uri="{FF2B5EF4-FFF2-40B4-BE49-F238E27FC236}">
                <a16:creationId xmlns:a16="http://schemas.microsoft.com/office/drawing/2014/main" id="{887E3A5B-7AE0-46A5-8181-62073CBD502C}"/>
              </a:ext>
            </a:extLst>
          </p:cNvPr>
          <p:cNvSpPr>
            <a:spLocks noGrp="1"/>
          </p:cNvSpPr>
          <p:nvPr>
            <p:ph type="body" sz="quarter" idx="36"/>
          </p:nvPr>
        </p:nvSpPr>
        <p:spPr>
          <a:xfrm>
            <a:off x="365695" y="1102518"/>
            <a:ext cx="5631245" cy="531733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defRPr lang="en-US" sz="2800" b="0" i="0" kern="1200" spc="0" dirty="0" smtClean="0">
                <a:solidFill>
                  <a:schemeClr val="tx1">
                    <a:lumMod val="75000"/>
                    <a:lumOff val="25000"/>
                  </a:schemeClr>
                </a:solidFill>
                <a:latin typeface="Arial" charset="0"/>
                <a:ea typeface="Arial" charset="0"/>
                <a:cs typeface="Arial" charset="0"/>
              </a:defRPr>
            </a:lvl1pPr>
            <a:lvl2pPr marL="4572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2000" b="0" i="0" kern="1200" spc="0" dirty="0" smtClean="0">
                <a:solidFill>
                  <a:schemeClr val="tx1">
                    <a:lumMod val="75000"/>
                    <a:lumOff val="25000"/>
                  </a:schemeClr>
                </a:solidFill>
                <a:latin typeface="Arial" charset="0"/>
                <a:ea typeface="Arial" charset="0"/>
                <a:cs typeface="Arial" charset="0"/>
              </a:defRPr>
            </a:lvl2pPr>
            <a:lvl3pPr marL="687388"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3pPr>
            <a:lvl4pPr marL="9144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1800" b="0" i="0" kern="1200" spc="0" dirty="0" smtClean="0">
                <a:solidFill>
                  <a:schemeClr val="tx1">
                    <a:lumMod val="75000"/>
                    <a:lumOff val="25000"/>
                  </a:schemeClr>
                </a:solidFill>
                <a:latin typeface="Arial" charset="0"/>
                <a:ea typeface="Arial" charset="0"/>
                <a:cs typeface="Arial" charset="0"/>
              </a:defRPr>
            </a:lvl4pPr>
            <a:lvl5pPr marL="1144588" indent="-169863"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5pPr>
            <a:lvl6pPr marL="709910" indent="-66973">
              <a:buNone/>
              <a:defRPr sz="788"/>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0E357FF4-033E-4CE9-8D79-8E7E75BB6D5A}"/>
              </a:ext>
            </a:extLst>
          </p:cNvPr>
          <p:cNvSpPr>
            <a:spLocks noGrp="1"/>
          </p:cNvSpPr>
          <p:nvPr>
            <p:ph type="body" sz="quarter" idx="37"/>
          </p:nvPr>
        </p:nvSpPr>
        <p:spPr>
          <a:xfrm>
            <a:off x="6217855" y="1102518"/>
            <a:ext cx="5631245" cy="531733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defRPr lang="en-US" sz="2800" b="0" i="0" kern="1200" spc="0" dirty="0" smtClean="0">
                <a:solidFill>
                  <a:schemeClr val="tx1">
                    <a:lumMod val="75000"/>
                    <a:lumOff val="25000"/>
                  </a:schemeClr>
                </a:solidFill>
                <a:latin typeface="Arial" charset="0"/>
                <a:ea typeface="Arial" charset="0"/>
                <a:cs typeface="Arial" charset="0"/>
              </a:defRPr>
            </a:lvl1pPr>
            <a:lvl2pPr marL="4572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2000" b="0" i="0" kern="1200" spc="0" dirty="0" smtClean="0">
                <a:solidFill>
                  <a:schemeClr val="tx1">
                    <a:lumMod val="75000"/>
                    <a:lumOff val="25000"/>
                  </a:schemeClr>
                </a:solidFill>
                <a:latin typeface="Arial" charset="0"/>
                <a:ea typeface="Arial" charset="0"/>
                <a:cs typeface="Arial" charset="0"/>
              </a:defRPr>
            </a:lvl2pPr>
            <a:lvl3pPr marL="687388"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3pPr>
            <a:lvl4pPr marL="9144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1800" b="0" i="0" kern="1200" spc="0" dirty="0" smtClean="0">
                <a:solidFill>
                  <a:schemeClr val="tx1">
                    <a:lumMod val="75000"/>
                    <a:lumOff val="25000"/>
                  </a:schemeClr>
                </a:solidFill>
                <a:latin typeface="Arial" charset="0"/>
                <a:ea typeface="Arial" charset="0"/>
                <a:cs typeface="Arial" charset="0"/>
              </a:defRPr>
            </a:lvl4pPr>
            <a:lvl5pPr marL="1144588" indent="-169863"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5pPr>
            <a:lvl6pPr marL="709910" indent="-66973">
              <a:buNone/>
              <a:defRPr sz="788"/>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5684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2349-A386-4A6C-92C0-8E109467D838}"/>
              </a:ext>
            </a:extLst>
          </p:cNvPr>
          <p:cNvSpPr>
            <a:spLocks noGrp="1"/>
          </p:cNvSpPr>
          <p:nvPr>
            <p:ph type="title" hasCustomPrompt="1"/>
          </p:nvPr>
        </p:nvSpPr>
        <p:spPr>
          <a:xfrm>
            <a:off x="361536" y="367690"/>
            <a:ext cx="11487563" cy="549987"/>
          </a:xfrm>
          <a:prstGeom prst="rect">
            <a:avLst/>
          </a:prstGeom>
        </p:spPr>
        <p:txBody>
          <a:bodyPr anchor="t" anchorCtr="0">
            <a:noAutofit/>
          </a:bodyPr>
          <a:lstStyle>
            <a:lvl1pPr marL="0" indent="0" defTabSz="685800" rtl="0" eaLnBrk="1" latinLnBrk="0" hangingPunct="1">
              <a:lnSpc>
                <a:spcPct val="90000"/>
              </a:lnSpc>
              <a:spcBef>
                <a:spcPts val="750"/>
              </a:spcBef>
              <a:buFont typeface="Arial" panose="020B0604020202020204" pitchFamily="34" charset="0"/>
              <a:defRPr lang="en-US" sz="3600" b="1" i="0" spc="-60" baseline="0">
                <a:solidFill>
                  <a:schemeClr val="tx1">
                    <a:lumMod val="75000"/>
                    <a:lumOff val="25000"/>
                  </a:schemeClr>
                </a:solidFill>
                <a:latin typeface="Arial" charset="0"/>
                <a:ea typeface="Arial" charset="0"/>
                <a:cs typeface="Arial" charset="0"/>
              </a:defRPr>
            </a:lvl1pPr>
          </a:lstStyle>
          <a:p>
            <a:pPr marL="0" lvl="0" indent="0">
              <a:spcBef>
                <a:spcPts val="750"/>
              </a:spcBef>
              <a:buFont typeface="Arial" panose="020B0604020202020204" pitchFamily="34" charset="0"/>
            </a:pPr>
            <a:r>
              <a:rPr lang="en-US"/>
              <a:t>Add Your Title Here</a:t>
            </a:r>
          </a:p>
        </p:txBody>
      </p:sp>
      <p:sp>
        <p:nvSpPr>
          <p:cNvPr id="3" name="Text Placeholder 2">
            <a:extLst>
              <a:ext uri="{FF2B5EF4-FFF2-40B4-BE49-F238E27FC236}">
                <a16:creationId xmlns:a16="http://schemas.microsoft.com/office/drawing/2014/main" id="{6C90BAB9-2443-4003-808C-07DE790A150B}"/>
              </a:ext>
            </a:extLst>
          </p:cNvPr>
          <p:cNvSpPr>
            <a:spLocks noGrp="1"/>
          </p:cNvSpPr>
          <p:nvPr>
            <p:ph type="body" sz="quarter" idx="36"/>
          </p:nvPr>
        </p:nvSpPr>
        <p:spPr>
          <a:xfrm>
            <a:off x="365695" y="1094898"/>
            <a:ext cx="3711005" cy="531733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defRPr lang="en-US" sz="2600" b="0" i="0" kern="1200" spc="0" dirty="0" smtClean="0">
                <a:solidFill>
                  <a:schemeClr val="tx1">
                    <a:lumMod val="75000"/>
                    <a:lumOff val="25000"/>
                  </a:schemeClr>
                </a:solidFill>
                <a:latin typeface="Arial" charset="0"/>
                <a:ea typeface="Arial" charset="0"/>
                <a:cs typeface="Arial" charset="0"/>
              </a:defRPr>
            </a:lvl1pPr>
            <a:lvl2pPr marL="4572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2000" b="0" i="0" kern="1200" spc="0" dirty="0" smtClean="0">
                <a:solidFill>
                  <a:schemeClr val="tx1">
                    <a:lumMod val="75000"/>
                    <a:lumOff val="25000"/>
                  </a:schemeClr>
                </a:solidFill>
                <a:latin typeface="Arial" charset="0"/>
                <a:ea typeface="Arial" charset="0"/>
                <a:cs typeface="Arial" charset="0"/>
              </a:defRPr>
            </a:lvl2pPr>
            <a:lvl3pPr marL="687388"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3pPr>
            <a:lvl4pPr marL="9144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1800" b="0" i="0" kern="1200" spc="0" dirty="0" smtClean="0">
                <a:solidFill>
                  <a:schemeClr val="tx1">
                    <a:lumMod val="75000"/>
                    <a:lumOff val="25000"/>
                  </a:schemeClr>
                </a:solidFill>
                <a:latin typeface="Arial" charset="0"/>
                <a:ea typeface="Arial" charset="0"/>
                <a:cs typeface="Arial" charset="0"/>
              </a:defRPr>
            </a:lvl4pPr>
            <a:lvl5pPr marL="1144588" indent="-169863"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5pPr>
            <a:lvl6pPr marL="709910" indent="-66973">
              <a:buNone/>
              <a:defRPr sz="788"/>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85BD6603-E1C6-4D79-A4AF-3A20569F9676}"/>
              </a:ext>
            </a:extLst>
          </p:cNvPr>
          <p:cNvSpPr>
            <a:spLocks noGrp="1"/>
          </p:cNvSpPr>
          <p:nvPr>
            <p:ph type="body" sz="quarter" idx="37"/>
          </p:nvPr>
        </p:nvSpPr>
        <p:spPr>
          <a:xfrm>
            <a:off x="4248085" y="1094898"/>
            <a:ext cx="3711005" cy="531733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defRPr lang="en-US" sz="2600" b="0" i="0" kern="1200" spc="0" dirty="0">
                <a:solidFill>
                  <a:schemeClr val="tx1">
                    <a:lumMod val="75000"/>
                    <a:lumOff val="25000"/>
                  </a:schemeClr>
                </a:solidFill>
                <a:latin typeface="Arial" charset="0"/>
                <a:ea typeface="Arial" charset="0"/>
                <a:cs typeface="Arial" charset="0"/>
              </a:defRPr>
            </a:lvl1pPr>
            <a:lvl2pPr marL="4572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2000" b="0" i="0" kern="1200" spc="0" dirty="0" smtClean="0">
                <a:solidFill>
                  <a:schemeClr val="tx1">
                    <a:lumMod val="75000"/>
                    <a:lumOff val="25000"/>
                  </a:schemeClr>
                </a:solidFill>
                <a:latin typeface="Arial" charset="0"/>
                <a:ea typeface="Arial" charset="0"/>
                <a:cs typeface="Arial" charset="0"/>
              </a:defRPr>
            </a:lvl2pPr>
            <a:lvl3pPr marL="687388"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3pPr>
            <a:lvl4pPr marL="9144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1800" b="0" i="0" kern="1200" spc="0" dirty="0" smtClean="0">
                <a:solidFill>
                  <a:schemeClr val="tx1">
                    <a:lumMod val="75000"/>
                    <a:lumOff val="25000"/>
                  </a:schemeClr>
                </a:solidFill>
                <a:latin typeface="Arial" charset="0"/>
                <a:ea typeface="Arial" charset="0"/>
                <a:cs typeface="Arial" charset="0"/>
              </a:defRPr>
            </a:lvl4pPr>
            <a:lvl5pPr marL="1144588" indent="-169863"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5pPr>
            <a:lvl6pPr marL="709910" indent="-66973">
              <a:buNone/>
              <a:defRPr sz="788"/>
            </a:lvl6pPr>
          </a:lstStyle>
          <a:p>
            <a:pPr marL="171450" lvl="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a:extLst>
              <a:ext uri="{FF2B5EF4-FFF2-40B4-BE49-F238E27FC236}">
                <a16:creationId xmlns:a16="http://schemas.microsoft.com/office/drawing/2014/main" id="{03107BB0-8B9F-4E78-B1A8-728E840DEB97}"/>
              </a:ext>
            </a:extLst>
          </p:cNvPr>
          <p:cNvSpPr>
            <a:spLocks noGrp="1"/>
          </p:cNvSpPr>
          <p:nvPr>
            <p:ph type="body" sz="quarter" idx="38"/>
          </p:nvPr>
        </p:nvSpPr>
        <p:spPr>
          <a:xfrm>
            <a:off x="8130475" y="1094898"/>
            <a:ext cx="3711005" cy="531733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defRPr lang="en-US" sz="2600" b="0" i="0" kern="1200" spc="0" dirty="0">
                <a:solidFill>
                  <a:schemeClr val="tx1">
                    <a:lumMod val="75000"/>
                    <a:lumOff val="25000"/>
                  </a:schemeClr>
                </a:solidFill>
                <a:latin typeface="Arial" charset="0"/>
                <a:ea typeface="Arial" charset="0"/>
                <a:cs typeface="Arial" charset="0"/>
              </a:defRPr>
            </a:lvl1pPr>
            <a:lvl2pPr marL="4572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2000" b="0" i="0" kern="1200" spc="0" dirty="0" smtClean="0">
                <a:solidFill>
                  <a:schemeClr val="tx1">
                    <a:lumMod val="75000"/>
                    <a:lumOff val="25000"/>
                  </a:schemeClr>
                </a:solidFill>
                <a:latin typeface="Arial" charset="0"/>
                <a:ea typeface="Arial" charset="0"/>
                <a:cs typeface="Arial" charset="0"/>
              </a:defRPr>
            </a:lvl2pPr>
            <a:lvl3pPr marL="687388"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3pPr>
            <a:lvl4pPr marL="9144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1800" b="0" i="0" kern="1200" spc="0" dirty="0" smtClean="0">
                <a:solidFill>
                  <a:schemeClr val="tx1">
                    <a:lumMod val="75000"/>
                    <a:lumOff val="25000"/>
                  </a:schemeClr>
                </a:solidFill>
                <a:latin typeface="Arial" charset="0"/>
                <a:ea typeface="Arial" charset="0"/>
                <a:cs typeface="Arial" charset="0"/>
              </a:defRPr>
            </a:lvl4pPr>
            <a:lvl5pPr marL="1144588" indent="-169863"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5pPr>
            <a:lvl6pPr marL="709910" indent="-66973">
              <a:buNone/>
              <a:defRPr sz="788"/>
            </a:lvl6pPr>
          </a:lstStyle>
          <a:p>
            <a:pPr marL="171450" lvl="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648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8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0D05-E355-4E5C-8267-1D7628768EF7}"/>
              </a:ext>
            </a:extLst>
          </p:cNvPr>
          <p:cNvSpPr>
            <a:spLocks noGrp="1"/>
          </p:cNvSpPr>
          <p:nvPr>
            <p:ph type="title" hasCustomPrompt="1"/>
          </p:nvPr>
        </p:nvSpPr>
        <p:spPr>
          <a:xfrm>
            <a:off x="361536" y="367690"/>
            <a:ext cx="11487563" cy="549987"/>
          </a:xfrm>
          <a:prstGeom prst="rect">
            <a:avLst/>
          </a:prstGeom>
        </p:spPr>
        <p:txBody>
          <a:bodyPr anchor="t" anchorCtr="0">
            <a:noAutofit/>
          </a:bodyPr>
          <a:lstStyle>
            <a:lvl1pPr marL="0" indent="0" defTabSz="685800" rtl="0" eaLnBrk="1" latinLnBrk="0" hangingPunct="1">
              <a:lnSpc>
                <a:spcPct val="90000"/>
              </a:lnSpc>
              <a:spcBef>
                <a:spcPts val="750"/>
              </a:spcBef>
              <a:buFont typeface="Arial" panose="020B0604020202020204" pitchFamily="34" charset="0"/>
              <a:defRPr lang="en-US" sz="3600" b="1" i="0" spc="-60" baseline="0">
                <a:solidFill>
                  <a:schemeClr val="tx1">
                    <a:lumMod val="75000"/>
                    <a:lumOff val="25000"/>
                  </a:schemeClr>
                </a:solidFill>
                <a:latin typeface="Arial" charset="0"/>
                <a:ea typeface="Arial" charset="0"/>
                <a:cs typeface="Arial" charset="0"/>
              </a:defRPr>
            </a:lvl1pPr>
          </a:lstStyle>
          <a:p>
            <a:pPr marL="0" lvl="0" indent="0">
              <a:spcBef>
                <a:spcPts val="750"/>
              </a:spcBef>
              <a:buFont typeface="Arial" panose="020B0604020202020204" pitchFamily="34" charset="0"/>
            </a:pPr>
            <a:r>
              <a:rPr lang="en-US"/>
              <a:t>Add Your Title Here</a:t>
            </a:r>
          </a:p>
        </p:txBody>
      </p:sp>
      <p:sp>
        <p:nvSpPr>
          <p:cNvPr id="3" name="Text Placeholder 2">
            <a:extLst>
              <a:ext uri="{FF2B5EF4-FFF2-40B4-BE49-F238E27FC236}">
                <a16:creationId xmlns:a16="http://schemas.microsoft.com/office/drawing/2014/main" id="{3EF27EF8-1C0A-40CE-A5F1-73F07D5D683E}"/>
              </a:ext>
            </a:extLst>
          </p:cNvPr>
          <p:cNvSpPr>
            <a:spLocks noGrp="1"/>
          </p:cNvSpPr>
          <p:nvPr>
            <p:ph type="body" sz="quarter" idx="36"/>
          </p:nvPr>
        </p:nvSpPr>
        <p:spPr>
          <a:xfrm>
            <a:off x="365695" y="1102518"/>
            <a:ext cx="5631245" cy="531733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defRPr lang="en-US" sz="2800" b="0" i="0" kern="1200" spc="0" dirty="0" smtClean="0">
                <a:solidFill>
                  <a:schemeClr val="tx1">
                    <a:lumMod val="75000"/>
                    <a:lumOff val="25000"/>
                  </a:schemeClr>
                </a:solidFill>
                <a:latin typeface="Arial" charset="0"/>
                <a:ea typeface="Arial" charset="0"/>
                <a:cs typeface="Arial" charset="0"/>
              </a:defRPr>
            </a:lvl1pPr>
            <a:lvl2pPr marL="4572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2000" b="0" i="0" kern="1200" spc="0" dirty="0" smtClean="0">
                <a:solidFill>
                  <a:schemeClr val="tx1">
                    <a:lumMod val="75000"/>
                    <a:lumOff val="25000"/>
                  </a:schemeClr>
                </a:solidFill>
                <a:latin typeface="Arial" charset="0"/>
                <a:ea typeface="Arial" charset="0"/>
                <a:cs typeface="Arial" charset="0"/>
              </a:defRPr>
            </a:lvl2pPr>
            <a:lvl3pPr marL="687388"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3pPr>
            <a:lvl4pPr marL="9144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1800" b="0" i="0" kern="1200" spc="0" dirty="0" smtClean="0">
                <a:solidFill>
                  <a:schemeClr val="tx1">
                    <a:lumMod val="75000"/>
                    <a:lumOff val="25000"/>
                  </a:schemeClr>
                </a:solidFill>
                <a:latin typeface="Arial" charset="0"/>
                <a:ea typeface="Arial" charset="0"/>
                <a:cs typeface="Arial" charset="0"/>
              </a:defRPr>
            </a:lvl4pPr>
            <a:lvl5pPr marL="1144588" indent="-169863"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5pPr>
            <a:lvl6pPr marL="709910" indent="-66973">
              <a:buNone/>
              <a:defRPr sz="788"/>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4">
            <a:extLst>
              <a:ext uri="{FF2B5EF4-FFF2-40B4-BE49-F238E27FC236}">
                <a16:creationId xmlns:a16="http://schemas.microsoft.com/office/drawing/2014/main" id="{347FDFA1-7D36-471A-B0C0-CA571884D57B}"/>
              </a:ext>
            </a:extLst>
          </p:cNvPr>
          <p:cNvSpPr>
            <a:spLocks noGrp="1"/>
          </p:cNvSpPr>
          <p:nvPr>
            <p:ph type="pic" sz="quarter" idx="43"/>
          </p:nvPr>
        </p:nvSpPr>
        <p:spPr>
          <a:xfrm>
            <a:off x="6216650" y="1102518"/>
            <a:ext cx="5632450" cy="5321808"/>
          </a:xfrm>
          <a:prstGeom prst="rect">
            <a:avLst/>
          </a:prstGeom>
          <a:solidFill>
            <a:schemeClr val="bg2"/>
          </a:solidFill>
        </p:spPr>
        <p:txBody>
          <a:bodyPr anchor="t" anchorCtr="0"/>
          <a:lstStyle>
            <a:lvl1pPr marL="0" indent="0" algn="ctr">
              <a:buNone/>
              <a:defRPr b="0" i="0">
                <a:solidFill>
                  <a:schemeClr val="tx1">
                    <a:lumMod val="75000"/>
                    <a:lumOff val="25000"/>
                  </a:schemeClr>
                </a:solidFill>
                <a:latin typeface="Arial" charset="0"/>
                <a:ea typeface="Arial" charset="0"/>
                <a:cs typeface="Arial" charset="0"/>
              </a:defRPr>
            </a:lvl1pPr>
          </a:lstStyle>
          <a:p>
            <a:r>
              <a:rPr lang="en-US"/>
              <a:t>Click icon to add picture</a:t>
            </a:r>
          </a:p>
        </p:txBody>
      </p:sp>
    </p:spTree>
    <p:extLst>
      <p:ext uri="{BB962C8B-B14F-4D97-AF65-F5344CB8AC3E}">
        <p14:creationId xmlns:p14="http://schemas.microsoft.com/office/powerpoint/2010/main" val="184638522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9223F-447D-4BBF-872F-E74592AF44E7}"/>
              </a:ext>
            </a:extLst>
          </p:cNvPr>
          <p:cNvSpPr>
            <a:spLocks noGrp="1"/>
          </p:cNvSpPr>
          <p:nvPr>
            <p:ph type="title" hasCustomPrompt="1"/>
          </p:nvPr>
        </p:nvSpPr>
        <p:spPr>
          <a:xfrm>
            <a:off x="361536" y="367690"/>
            <a:ext cx="11487563" cy="549987"/>
          </a:xfrm>
          <a:prstGeom prst="rect">
            <a:avLst/>
          </a:prstGeom>
        </p:spPr>
        <p:txBody>
          <a:bodyPr anchor="t" anchorCtr="0">
            <a:noAutofit/>
          </a:bodyPr>
          <a:lstStyle>
            <a:lvl1pPr marL="0" indent="0" defTabSz="685800" rtl="0" eaLnBrk="1" latinLnBrk="0" hangingPunct="1">
              <a:lnSpc>
                <a:spcPct val="90000"/>
              </a:lnSpc>
              <a:spcBef>
                <a:spcPts val="750"/>
              </a:spcBef>
              <a:buFont typeface="Arial" panose="020B0604020202020204" pitchFamily="34" charset="0"/>
              <a:defRPr lang="en-US" sz="3600" b="1" i="0" spc="-60" baseline="0">
                <a:solidFill>
                  <a:schemeClr val="tx1">
                    <a:lumMod val="75000"/>
                    <a:lumOff val="25000"/>
                  </a:schemeClr>
                </a:solidFill>
                <a:latin typeface="Arial" charset="0"/>
                <a:ea typeface="Arial" charset="0"/>
                <a:cs typeface="Arial" charset="0"/>
              </a:defRPr>
            </a:lvl1pPr>
          </a:lstStyle>
          <a:p>
            <a:pPr marL="0" lvl="0" indent="0">
              <a:spcBef>
                <a:spcPts val="750"/>
              </a:spcBef>
              <a:buFont typeface="Arial" panose="020B0604020202020204" pitchFamily="34" charset="0"/>
            </a:pPr>
            <a:r>
              <a:rPr lang="en-US"/>
              <a:t>Add Your Title Here</a:t>
            </a:r>
          </a:p>
        </p:txBody>
      </p:sp>
    </p:spTree>
    <p:extLst>
      <p:ext uri="{BB962C8B-B14F-4D97-AF65-F5344CB8AC3E}">
        <p14:creationId xmlns:p14="http://schemas.microsoft.com/office/powerpoint/2010/main" val="115854837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5BC595-900B-4254-8556-1147E54F701A}"/>
              </a:ext>
            </a:extLst>
          </p:cNvPr>
          <p:cNvSpPr>
            <a:spLocks noGrp="1"/>
          </p:cNvSpPr>
          <p:nvPr>
            <p:ph type="ctrTitle" hasCustomPrompt="1"/>
          </p:nvPr>
        </p:nvSpPr>
        <p:spPr>
          <a:xfrm>
            <a:off x="480060" y="2561360"/>
            <a:ext cx="11170919" cy="1790700"/>
          </a:xfrm>
          <a:prstGeom prst="rect">
            <a:avLst/>
          </a:prstGeom>
        </p:spPr>
        <p:txBody>
          <a:bodyPr anchor="ctr" anchorCtr="0"/>
          <a:lstStyle>
            <a:lvl1pPr algn="ctr" defTabSz="685800" rtl="0" eaLnBrk="1" latinLnBrk="0" hangingPunct="1">
              <a:lnSpc>
                <a:spcPts val="4875"/>
              </a:lnSpc>
              <a:spcBef>
                <a:spcPct val="0"/>
              </a:spcBef>
              <a:buNone/>
              <a:defRPr lang="en-US" sz="4500" b="1" i="0" kern="1200" spc="-80" dirty="0">
                <a:solidFill>
                  <a:schemeClr val="tx1">
                    <a:lumMod val="75000"/>
                    <a:lumOff val="25000"/>
                  </a:schemeClr>
                </a:solidFill>
                <a:latin typeface="Arial" charset="0"/>
                <a:ea typeface="Arial" charset="0"/>
                <a:cs typeface="Arial" charset="0"/>
              </a:defRPr>
            </a:lvl1pPr>
          </a:lstStyle>
          <a:p>
            <a:r>
              <a:rPr lang="en-US"/>
              <a:t>Click to add Statement</a:t>
            </a:r>
          </a:p>
        </p:txBody>
      </p:sp>
    </p:spTree>
    <p:extLst>
      <p:ext uri="{BB962C8B-B14F-4D97-AF65-F5344CB8AC3E}">
        <p14:creationId xmlns:p14="http://schemas.microsoft.com/office/powerpoint/2010/main" val="341163460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 Dark">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07959CC-1EB5-4F1C-89AA-6FCC9DBEB2C8}"/>
              </a:ext>
            </a:extLst>
          </p:cNvPr>
          <p:cNvGrpSpPr/>
          <p:nvPr userDrawn="1"/>
        </p:nvGrpSpPr>
        <p:grpSpPr>
          <a:xfrm>
            <a:off x="0" y="-1"/>
            <a:ext cx="12192000" cy="4331406"/>
            <a:chOff x="0" y="-1"/>
            <a:chExt cx="12192000" cy="4331406"/>
          </a:xfrm>
        </p:grpSpPr>
        <p:pic>
          <p:nvPicPr>
            <p:cNvPr id="8" name="Picture 7">
              <a:extLst>
                <a:ext uri="{FF2B5EF4-FFF2-40B4-BE49-F238E27FC236}">
                  <a16:creationId xmlns:a16="http://schemas.microsoft.com/office/drawing/2014/main" id="{1C8D94A2-4887-4B5B-9336-CABFD1D1311D}"/>
                </a:ext>
              </a:extLst>
            </p:cNvPr>
            <p:cNvPicPr>
              <a:picLocks noChangeAspect="1"/>
            </p:cNvPicPr>
            <p:nvPr userDrawn="1"/>
          </p:nvPicPr>
          <p:blipFill rotWithShape="1">
            <a:blip r:embed="rId2"/>
            <a:srcRect t="43257" r="46471" b="1"/>
            <a:stretch/>
          </p:blipFill>
          <p:spPr>
            <a:xfrm flipH="1">
              <a:off x="6088380" y="1"/>
              <a:ext cx="6103620" cy="2857662"/>
            </a:xfrm>
            <a:prstGeom prst="rect">
              <a:avLst/>
            </a:prstGeom>
          </p:spPr>
        </p:pic>
        <p:pic>
          <p:nvPicPr>
            <p:cNvPr id="10" name="Picture 9">
              <a:extLst>
                <a:ext uri="{FF2B5EF4-FFF2-40B4-BE49-F238E27FC236}">
                  <a16:creationId xmlns:a16="http://schemas.microsoft.com/office/drawing/2014/main" id="{023091A7-1BE5-45CC-835D-F7B0E06964D1}"/>
                </a:ext>
              </a:extLst>
            </p:cNvPr>
            <p:cNvPicPr>
              <a:picLocks noChangeAspect="1"/>
            </p:cNvPicPr>
            <p:nvPr userDrawn="1"/>
          </p:nvPicPr>
          <p:blipFill rotWithShape="1">
            <a:blip r:embed="rId3"/>
            <a:srcRect t="-1" b="20676"/>
            <a:stretch/>
          </p:blipFill>
          <p:spPr>
            <a:xfrm rot="10800000">
              <a:off x="3945147" y="-1"/>
              <a:ext cx="5686425" cy="1276905"/>
            </a:xfrm>
            <a:prstGeom prst="rect">
              <a:avLst/>
            </a:prstGeom>
          </p:spPr>
        </p:pic>
        <p:pic>
          <p:nvPicPr>
            <p:cNvPr id="7" name="Picture 6">
              <a:extLst>
                <a:ext uri="{FF2B5EF4-FFF2-40B4-BE49-F238E27FC236}">
                  <a16:creationId xmlns:a16="http://schemas.microsoft.com/office/drawing/2014/main" id="{160EFE19-1F57-41B1-8F55-595447AB87CD}"/>
                </a:ext>
              </a:extLst>
            </p:cNvPr>
            <p:cNvPicPr>
              <a:picLocks noChangeAspect="1"/>
            </p:cNvPicPr>
            <p:nvPr userDrawn="1"/>
          </p:nvPicPr>
          <p:blipFill rotWithShape="1">
            <a:blip r:embed="rId2"/>
            <a:srcRect t="14314" b="1"/>
            <a:stretch/>
          </p:blipFill>
          <p:spPr>
            <a:xfrm>
              <a:off x="0" y="0"/>
              <a:ext cx="11445240" cy="4331405"/>
            </a:xfrm>
            <a:prstGeom prst="rect">
              <a:avLst/>
            </a:prstGeom>
          </p:spPr>
        </p:pic>
      </p:grpSp>
      <p:pic>
        <p:nvPicPr>
          <p:cNvPr id="5" name="Picture 4">
            <a:extLst>
              <a:ext uri="{FF2B5EF4-FFF2-40B4-BE49-F238E27FC236}">
                <a16:creationId xmlns:a16="http://schemas.microsoft.com/office/drawing/2014/main" id="{72627F06-9770-4E43-884E-E61B80FAECDD}"/>
              </a:ext>
            </a:extLst>
          </p:cNvPr>
          <p:cNvPicPr>
            <a:picLocks noChangeAspect="1"/>
          </p:cNvPicPr>
          <p:nvPr userDrawn="1"/>
        </p:nvPicPr>
        <p:blipFill>
          <a:blip r:embed="rId4"/>
          <a:stretch>
            <a:fillRect/>
          </a:stretch>
        </p:blipFill>
        <p:spPr>
          <a:xfrm>
            <a:off x="4712363" y="1147393"/>
            <a:ext cx="2767275" cy="417935"/>
          </a:xfrm>
          <a:prstGeom prst="rect">
            <a:avLst/>
          </a:prstGeom>
        </p:spPr>
      </p:pic>
      <p:sp>
        <p:nvSpPr>
          <p:cNvPr id="12" name="Text Placeholder 11">
            <a:extLst>
              <a:ext uri="{FF2B5EF4-FFF2-40B4-BE49-F238E27FC236}">
                <a16:creationId xmlns:a16="http://schemas.microsoft.com/office/drawing/2014/main" id="{C26C3A60-B7D8-4179-8404-F1B3A26040F3}"/>
              </a:ext>
            </a:extLst>
          </p:cNvPr>
          <p:cNvSpPr>
            <a:spLocks noGrp="1"/>
          </p:cNvSpPr>
          <p:nvPr>
            <p:ph type="body" sz="quarter" idx="10" hasCustomPrompt="1"/>
          </p:nvPr>
        </p:nvSpPr>
        <p:spPr>
          <a:xfrm>
            <a:off x="723900" y="3512503"/>
            <a:ext cx="10721339" cy="915035"/>
          </a:xfrm>
          <a:prstGeom prst="rect">
            <a:avLst/>
          </a:prstGeom>
        </p:spPr>
        <p:txBody>
          <a:bodyPr anchor="b" anchorCtr="0"/>
          <a:lstStyle>
            <a:lvl1pPr marL="0" indent="0" algn="ctr">
              <a:buNone/>
              <a:defRPr sz="7200" b="1">
                <a:solidFill>
                  <a:schemeClr val="bg1"/>
                </a:solidFill>
                <a:latin typeface="Arial" charset="0"/>
                <a:ea typeface="Arial" charset="0"/>
                <a:cs typeface="Arial"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Presentation Title</a:t>
            </a:r>
          </a:p>
        </p:txBody>
      </p:sp>
      <p:sp>
        <p:nvSpPr>
          <p:cNvPr id="14" name="Text Placeholder 11">
            <a:extLst>
              <a:ext uri="{FF2B5EF4-FFF2-40B4-BE49-F238E27FC236}">
                <a16:creationId xmlns:a16="http://schemas.microsoft.com/office/drawing/2014/main" id="{BEDC2FBF-D251-4B16-AFCD-867534A92B72}"/>
              </a:ext>
            </a:extLst>
          </p:cNvPr>
          <p:cNvSpPr>
            <a:spLocks noGrp="1"/>
          </p:cNvSpPr>
          <p:nvPr>
            <p:ph type="body" sz="quarter" idx="11" hasCustomPrompt="1"/>
          </p:nvPr>
        </p:nvSpPr>
        <p:spPr>
          <a:xfrm>
            <a:off x="723900" y="4335463"/>
            <a:ext cx="10721339" cy="526097"/>
          </a:xfrm>
          <a:prstGeom prst="rect">
            <a:avLst/>
          </a:prstGeom>
        </p:spPr>
        <p:txBody>
          <a:bodyPr/>
          <a:lstStyle>
            <a:lvl1pPr marL="0" indent="0" algn="ctr">
              <a:buNone/>
              <a:defRPr sz="3200" b="0">
                <a:solidFill>
                  <a:schemeClr val="bg1"/>
                </a:solidFill>
                <a:latin typeface="Arial" charset="0"/>
                <a:ea typeface="Arial" charset="0"/>
                <a:cs typeface="Arial"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Presentation Subtitle</a:t>
            </a:r>
          </a:p>
        </p:txBody>
      </p:sp>
      <p:sp>
        <p:nvSpPr>
          <p:cNvPr id="15" name="Text Placeholder 11">
            <a:extLst>
              <a:ext uri="{FF2B5EF4-FFF2-40B4-BE49-F238E27FC236}">
                <a16:creationId xmlns:a16="http://schemas.microsoft.com/office/drawing/2014/main" id="{7A76ADC9-0252-4EC6-BDB3-8CC6FA3A5811}"/>
              </a:ext>
            </a:extLst>
          </p:cNvPr>
          <p:cNvSpPr>
            <a:spLocks noGrp="1"/>
          </p:cNvSpPr>
          <p:nvPr>
            <p:ph type="body" sz="quarter" idx="12" hasCustomPrompt="1"/>
          </p:nvPr>
        </p:nvSpPr>
        <p:spPr>
          <a:xfrm>
            <a:off x="723900" y="6275070"/>
            <a:ext cx="10721339" cy="388620"/>
          </a:xfrm>
          <a:prstGeom prst="rect">
            <a:avLst/>
          </a:prstGeom>
        </p:spPr>
        <p:txBody>
          <a:bodyPr/>
          <a:lstStyle>
            <a:lvl1pPr marL="0" indent="0" algn="ctr">
              <a:buNone/>
              <a:defRPr sz="1600" b="0">
                <a:solidFill>
                  <a:schemeClr val="bg1">
                    <a:lumMod val="65000"/>
                  </a:schemeClr>
                </a:solidFill>
                <a:latin typeface="Arial" charset="0"/>
                <a:ea typeface="Arial" charset="0"/>
                <a:cs typeface="Arial"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NAME /  TITLE  /  COMPANY  /  @TWITTERHANDLE</a:t>
            </a:r>
          </a:p>
        </p:txBody>
      </p:sp>
      <p:sp>
        <p:nvSpPr>
          <p:cNvPr id="16" name="Oval 15">
            <a:extLst>
              <a:ext uri="{FF2B5EF4-FFF2-40B4-BE49-F238E27FC236}">
                <a16:creationId xmlns:a16="http://schemas.microsoft.com/office/drawing/2014/main" id="{EF250EDF-C28F-4801-9058-69C90024E573}"/>
              </a:ext>
            </a:extLst>
          </p:cNvPr>
          <p:cNvSpPr/>
          <p:nvPr userDrawn="1"/>
        </p:nvSpPr>
        <p:spPr>
          <a:xfrm>
            <a:off x="5718810" y="5318760"/>
            <a:ext cx="754380" cy="754380"/>
          </a:xfrm>
          <a:prstGeom prst="ellipse">
            <a:avLst/>
          </a:prstGeom>
          <a:noFill/>
          <a:ln w="6350">
            <a:solidFill>
              <a:schemeClr val="bg1">
                <a:lumMod val="85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lt1">
                    <a:alpha val="45000"/>
                  </a:schemeClr>
                </a:solidFill>
                <a:latin typeface="Arial" charset="0"/>
                <a:ea typeface="Arial" charset="0"/>
                <a:cs typeface="Arial" charset="0"/>
              </a:rPr>
              <a:t>Image Here</a:t>
            </a:r>
          </a:p>
        </p:txBody>
      </p:sp>
    </p:spTree>
    <p:extLst>
      <p:ext uri="{BB962C8B-B14F-4D97-AF65-F5344CB8AC3E}">
        <p14:creationId xmlns:p14="http://schemas.microsoft.com/office/powerpoint/2010/main" val="323913115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Brick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5BFC12-5353-4FAE-A69A-82F61D1FB85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5" name="Picture 24">
            <a:extLst>
              <a:ext uri="{FF2B5EF4-FFF2-40B4-BE49-F238E27FC236}">
                <a16:creationId xmlns:a16="http://schemas.microsoft.com/office/drawing/2014/main" id="{6CD26EF6-4C44-40AB-82BC-C3773F143E15}"/>
              </a:ext>
            </a:extLst>
          </p:cNvPr>
          <p:cNvPicPr>
            <a:picLocks noChangeAspect="1"/>
          </p:cNvPicPr>
          <p:nvPr userDrawn="1"/>
        </p:nvPicPr>
        <p:blipFill>
          <a:blip r:embed="rId3"/>
          <a:stretch>
            <a:fillRect/>
          </a:stretch>
        </p:blipFill>
        <p:spPr>
          <a:xfrm>
            <a:off x="0" y="6305550"/>
            <a:ext cx="12192000" cy="552450"/>
          </a:xfrm>
          <a:prstGeom prst="rect">
            <a:avLst/>
          </a:prstGeom>
        </p:spPr>
      </p:pic>
      <p:grpSp>
        <p:nvGrpSpPr>
          <p:cNvPr id="6" name="Group 5">
            <a:extLst>
              <a:ext uri="{FF2B5EF4-FFF2-40B4-BE49-F238E27FC236}">
                <a16:creationId xmlns:a16="http://schemas.microsoft.com/office/drawing/2014/main" id="{1E97E992-DF5E-4A2B-85AA-04C95665EAF0}"/>
              </a:ext>
            </a:extLst>
          </p:cNvPr>
          <p:cNvGrpSpPr/>
          <p:nvPr userDrawn="1"/>
        </p:nvGrpSpPr>
        <p:grpSpPr>
          <a:xfrm>
            <a:off x="649652" y="568415"/>
            <a:ext cx="2731723" cy="412660"/>
            <a:chOff x="1376363" y="6289675"/>
            <a:chExt cx="2763838" cy="417512"/>
          </a:xfrm>
        </p:grpSpPr>
        <p:sp>
          <p:nvSpPr>
            <p:cNvPr id="7" name="Freeform 5">
              <a:extLst>
                <a:ext uri="{FF2B5EF4-FFF2-40B4-BE49-F238E27FC236}">
                  <a16:creationId xmlns:a16="http://schemas.microsoft.com/office/drawing/2014/main" id="{03E81C02-5965-4F6F-9C4B-801F8BCA5178}"/>
                </a:ext>
              </a:extLst>
            </p:cNvPr>
            <p:cNvSpPr>
              <a:spLocks noEditPoints="1"/>
            </p:cNvSpPr>
            <p:nvPr userDrawn="1"/>
          </p:nvSpPr>
          <p:spPr bwMode="auto">
            <a:xfrm>
              <a:off x="4098926" y="6434137"/>
              <a:ext cx="41275" cy="41275"/>
            </a:xfrm>
            <a:custGeom>
              <a:avLst/>
              <a:gdLst>
                <a:gd name="T0" fmla="*/ 1 w 26"/>
                <a:gd name="T1" fmla="*/ 8 h 26"/>
                <a:gd name="T2" fmla="*/ 4 w 26"/>
                <a:gd name="T3" fmla="*/ 4 h 26"/>
                <a:gd name="T4" fmla="*/ 8 w 26"/>
                <a:gd name="T5" fmla="*/ 1 h 26"/>
                <a:gd name="T6" fmla="*/ 13 w 26"/>
                <a:gd name="T7" fmla="*/ 0 h 26"/>
                <a:gd name="T8" fmla="*/ 18 w 26"/>
                <a:gd name="T9" fmla="*/ 1 h 26"/>
                <a:gd name="T10" fmla="*/ 22 w 26"/>
                <a:gd name="T11" fmla="*/ 4 h 26"/>
                <a:gd name="T12" fmla="*/ 25 w 26"/>
                <a:gd name="T13" fmla="*/ 8 h 26"/>
                <a:gd name="T14" fmla="*/ 26 w 26"/>
                <a:gd name="T15" fmla="*/ 13 h 26"/>
                <a:gd name="T16" fmla="*/ 25 w 26"/>
                <a:gd name="T17" fmla="*/ 18 h 26"/>
                <a:gd name="T18" fmla="*/ 22 w 26"/>
                <a:gd name="T19" fmla="*/ 22 h 26"/>
                <a:gd name="T20" fmla="*/ 18 w 26"/>
                <a:gd name="T21" fmla="*/ 25 h 26"/>
                <a:gd name="T22" fmla="*/ 13 w 26"/>
                <a:gd name="T23" fmla="*/ 26 h 26"/>
                <a:gd name="T24" fmla="*/ 8 w 26"/>
                <a:gd name="T25" fmla="*/ 25 h 26"/>
                <a:gd name="T26" fmla="*/ 4 w 26"/>
                <a:gd name="T27" fmla="*/ 22 h 26"/>
                <a:gd name="T28" fmla="*/ 1 w 26"/>
                <a:gd name="T29" fmla="*/ 18 h 26"/>
                <a:gd name="T30" fmla="*/ 0 w 26"/>
                <a:gd name="T31" fmla="*/ 13 h 26"/>
                <a:gd name="T32" fmla="*/ 1 w 26"/>
                <a:gd name="T33" fmla="*/ 8 h 26"/>
                <a:gd name="T34" fmla="*/ 3 w 26"/>
                <a:gd name="T35" fmla="*/ 18 h 26"/>
                <a:gd name="T36" fmla="*/ 5 w 26"/>
                <a:gd name="T37" fmla="*/ 21 h 26"/>
                <a:gd name="T38" fmla="*/ 9 w 26"/>
                <a:gd name="T39" fmla="*/ 23 h 26"/>
                <a:gd name="T40" fmla="*/ 13 w 26"/>
                <a:gd name="T41" fmla="*/ 24 h 26"/>
                <a:gd name="T42" fmla="*/ 17 w 26"/>
                <a:gd name="T43" fmla="*/ 23 h 26"/>
                <a:gd name="T44" fmla="*/ 21 w 26"/>
                <a:gd name="T45" fmla="*/ 21 h 26"/>
                <a:gd name="T46" fmla="*/ 23 w 26"/>
                <a:gd name="T47" fmla="*/ 18 h 26"/>
                <a:gd name="T48" fmla="*/ 24 w 26"/>
                <a:gd name="T49" fmla="*/ 13 h 26"/>
                <a:gd name="T50" fmla="*/ 23 w 26"/>
                <a:gd name="T51" fmla="*/ 9 h 26"/>
                <a:gd name="T52" fmla="*/ 21 w 26"/>
                <a:gd name="T53" fmla="*/ 5 h 26"/>
                <a:gd name="T54" fmla="*/ 17 w 26"/>
                <a:gd name="T55" fmla="*/ 3 h 26"/>
                <a:gd name="T56" fmla="*/ 13 w 26"/>
                <a:gd name="T57" fmla="*/ 2 h 26"/>
                <a:gd name="T58" fmla="*/ 9 w 26"/>
                <a:gd name="T59" fmla="*/ 3 h 26"/>
                <a:gd name="T60" fmla="*/ 5 w 26"/>
                <a:gd name="T61" fmla="*/ 5 h 26"/>
                <a:gd name="T62" fmla="*/ 3 w 26"/>
                <a:gd name="T63" fmla="*/ 9 h 26"/>
                <a:gd name="T64" fmla="*/ 2 w 26"/>
                <a:gd name="T65" fmla="*/ 13 h 26"/>
                <a:gd name="T66" fmla="*/ 3 w 26"/>
                <a:gd name="T67" fmla="*/ 18 h 26"/>
                <a:gd name="T68" fmla="*/ 14 w 26"/>
                <a:gd name="T69" fmla="*/ 6 h 26"/>
                <a:gd name="T70" fmla="*/ 18 w 26"/>
                <a:gd name="T71" fmla="*/ 7 h 26"/>
                <a:gd name="T72" fmla="*/ 19 w 26"/>
                <a:gd name="T73" fmla="*/ 10 h 26"/>
                <a:gd name="T74" fmla="*/ 18 w 26"/>
                <a:gd name="T75" fmla="*/ 13 h 26"/>
                <a:gd name="T76" fmla="*/ 15 w 26"/>
                <a:gd name="T77" fmla="*/ 14 h 26"/>
                <a:gd name="T78" fmla="*/ 20 w 26"/>
                <a:gd name="T79" fmla="*/ 21 h 26"/>
                <a:gd name="T80" fmla="*/ 17 w 26"/>
                <a:gd name="T81" fmla="*/ 21 h 26"/>
                <a:gd name="T82" fmla="*/ 13 w 26"/>
                <a:gd name="T83" fmla="*/ 14 h 26"/>
                <a:gd name="T84" fmla="*/ 10 w 26"/>
                <a:gd name="T85" fmla="*/ 14 h 26"/>
                <a:gd name="T86" fmla="*/ 10 w 26"/>
                <a:gd name="T87" fmla="*/ 21 h 26"/>
                <a:gd name="T88" fmla="*/ 8 w 26"/>
                <a:gd name="T89" fmla="*/ 21 h 26"/>
                <a:gd name="T90" fmla="*/ 8 w 26"/>
                <a:gd name="T91" fmla="*/ 6 h 26"/>
                <a:gd name="T92" fmla="*/ 14 w 26"/>
                <a:gd name="T93" fmla="*/ 6 h 26"/>
                <a:gd name="T94" fmla="*/ 13 w 26"/>
                <a:gd name="T95" fmla="*/ 12 h 26"/>
                <a:gd name="T96" fmla="*/ 14 w 26"/>
                <a:gd name="T97" fmla="*/ 12 h 26"/>
                <a:gd name="T98" fmla="*/ 16 w 26"/>
                <a:gd name="T99" fmla="*/ 12 h 26"/>
                <a:gd name="T100" fmla="*/ 16 w 26"/>
                <a:gd name="T101" fmla="*/ 11 h 26"/>
                <a:gd name="T102" fmla="*/ 17 w 26"/>
                <a:gd name="T103" fmla="*/ 10 h 26"/>
                <a:gd name="T104" fmla="*/ 17 w 26"/>
                <a:gd name="T105" fmla="*/ 9 h 26"/>
                <a:gd name="T106" fmla="*/ 16 w 26"/>
                <a:gd name="T107" fmla="*/ 8 h 26"/>
                <a:gd name="T108" fmla="*/ 15 w 26"/>
                <a:gd name="T109" fmla="*/ 8 h 26"/>
                <a:gd name="T110" fmla="*/ 13 w 26"/>
                <a:gd name="T111" fmla="*/ 8 h 26"/>
                <a:gd name="T112" fmla="*/ 10 w 26"/>
                <a:gd name="T113" fmla="*/ 8 h 26"/>
                <a:gd name="T114" fmla="*/ 10 w 26"/>
                <a:gd name="T115" fmla="*/ 12 h 26"/>
                <a:gd name="T116" fmla="*/ 13 w 26"/>
                <a:gd name="T11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26">
                  <a:moveTo>
                    <a:pt x="1" y="8"/>
                  </a:moveTo>
                  <a:cubicBezTo>
                    <a:pt x="2" y="6"/>
                    <a:pt x="3" y="5"/>
                    <a:pt x="4" y="4"/>
                  </a:cubicBezTo>
                  <a:cubicBezTo>
                    <a:pt x="5" y="3"/>
                    <a:pt x="6" y="2"/>
                    <a:pt x="8" y="1"/>
                  </a:cubicBezTo>
                  <a:cubicBezTo>
                    <a:pt x="10" y="1"/>
                    <a:pt x="11" y="0"/>
                    <a:pt x="13" y="0"/>
                  </a:cubicBezTo>
                  <a:cubicBezTo>
                    <a:pt x="15" y="0"/>
                    <a:pt x="17" y="1"/>
                    <a:pt x="18" y="1"/>
                  </a:cubicBezTo>
                  <a:cubicBezTo>
                    <a:pt x="20" y="2"/>
                    <a:pt x="21" y="3"/>
                    <a:pt x="22" y="4"/>
                  </a:cubicBezTo>
                  <a:cubicBezTo>
                    <a:pt x="23" y="5"/>
                    <a:pt x="24" y="6"/>
                    <a:pt x="25" y="8"/>
                  </a:cubicBezTo>
                  <a:cubicBezTo>
                    <a:pt x="26" y="10"/>
                    <a:pt x="26" y="11"/>
                    <a:pt x="26" y="13"/>
                  </a:cubicBezTo>
                  <a:cubicBezTo>
                    <a:pt x="26" y="15"/>
                    <a:pt x="26" y="17"/>
                    <a:pt x="25" y="18"/>
                  </a:cubicBezTo>
                  <a:cubicBezTo>
                    <a:pt x="24" y="20"/>
                    <a:pt x="23" y="21"/>
                    <a:pt x="22" y="22"/>
                  </a:cubicBezTo>
                  <a:cubicBezTo>
                    <a:pt x="21" y="24"/>
                    <a:pt x="20" y="25"/>
                    <a:pt x="18" y="25"/>
                  </a:cubicBezTo>
                  <a:cubicBezTo>
                    <a:pt x="17" y="26"/>
                    <a:pt x="15" y="26"/>
                    <a:pt x="13" y="26"/>
                  </a:cubicBezTo>
                  <a:cubicBezTo>
                    <a:pt x="11" y="26"/>
                    <a:pt x="10" y="26"/>
                    <a:pt x="8" y="25"/>
                  </a:cubicBezTo>
                  <a:cubicBezTo>
                    <a:pt x="6" y="25"/>
                    <a:pt x="5" y="24"/>
                    <a:pt x="4" y="22"/>
                  </a:cubicBezTo>
                  <a:cubicBezTo>
                    <a:pt x="3" y="21"/>
                    <a:pt x="2" y="20"/>
                    <a:pt x="1" y="18"/>
                  </a:cubicBezTo>
                  <a:cubicBezTo>
                    <a:pt x="0" y="17"/>
                    <a:pt x="0" y="15"/>
                    <a:pt x="0" y="13"/>
                  </a:cubicBezTo>
                  <a:cubicBezTo>
                    <a:pt x="0" y="11"/>
                    <a:pt x="0" y="10"/>
                    <a:pt x="1" y="8"/>
                  </a:cubicBezTo>
                  <a:moveTo>
                    <a:pt x="3" y="18"/>
                  </a:moveTo>
                  <a:cubicBezTo>
                    <a:pt x="4" y="19"/>
                    <a:pt x="4" y="20"/>
                    <a:pt x="5" y="21"/>
                  </a:cubicBezTo>
                  <a:cubicBezTo>
                    <a:pt x="6" y="22"/>
                    <a:pt x="8" y="23"/>
                    <a:pt x="9" y="23"/>
                  </a:cubicBezTo>
                  <a:cubicBezTo>
                    <a:pt x="10" y="24"/>
                    <a:pt x="12" y="24"/>
                    <a:pt x="13" y="24"/>
                  </a:cubicBezTo>
                  <a:cubicBezTo>
                    <a:pt x="15" y="24"/>
                    <a:pt x="16" y="24"/>
                    <a:pt x="17" y="23"/>
                  </a:cubicBezTo>
                  <a:cubicBezTo>
                    <a:pt x="19" y="23"/>
                    <a:pt x="20" y="22"/>
                    <a:pt x="21" y="21"/>
                  </a:cubicBezTo>
                  <a:cubicBezTo>
                    <a:pt x="22" y="20"/>
                    <a:pt x="22" y="19"/>
                    <a:pt x="23" y="18"/>
                  </a:cubicBezTo>
                  <a:cubicBezTo>
                    <a:pt x="23" y="16"/>
                    <a:pt x="24" y="15"/>
                    <a:pt x="24" y="13"/>
                  </a:cubicBezTo>
                  <a:cubicBezTo>
                    <a:pt x="24" y="12"/>
                    <a:pt x="23" y="10"/>
                    <a:pt x="23" y="9"/>
                  </a:cubicBezTo>
                  <a:cubicBezTo>
                    <a:pt x="22" y="7"/>
                    <a:pt x="22" y="6"/>
                    <a:pt x="21" y="5"/>
                  </a:cubicBezTo>
                  <a:cubicBezTo>
                    <a:pt x="20" y="4"/>
                    <a:pt x="19" y="4"/>
                    <a:pt x="17" y="3"/>
                  </a:cubicBezTo>
                  <a:cubicBezTo>
                    <a:pt x="16" y="2"/>
                    <a:pt x="15" y="2"/>
                    <a:pt x="13" y="2"/>
                  </a:cubicBezTo>
                  <a:cubicBezTo>
                    <a:pt x="12" y="2"/>
                    <a:pt x="10" y="2"/>
                    <a:pt x="9" y="3"/>
                  </a:cubicBezTo>
                  <a:cubicBezTo>
                    <a:pt x="8" y="4"/>
                    <a:pt x="6" y="4"/>
                    <a:pt x="5" y="5"/>
                  </a:cubicBezTo>
                  <a:cubicBezTo>
                    <a:pt x="4" y="6"/>
                    <a:pt x="4" y="7"/>
                    <a:pt x="3" y="9"/>
                  </a:cubicBezTo>
                  <a:cubicBezTo>
                    <a:pt x="3" y="10"/>
                    <a:pt x="2" y="12"/>
                    <a:pt x="2" y="13"/>
                  </a:cubicBezTo>
                  <a:cubicBezTo>
                    <a:pt x="2" y="15"/>
                    <a:pt x="3" y="16"/>
                    <a:pt x="3" y="18"/>
                  </a:cubicBezTo>
                  <a:moveTo>
                    <a:pt x="14" y="6"/>
                  </a:moveTo>
                  <a:cubicBezTo>
                    <a:pt x="16" y="6"/>
                    <a:pt x="17" y="6"/>
                    <a:pt x="18" y="7"/>
                  </a:cubicBezTo>
                  <a:cubicBezTo>
                    <a:pt x="19" y="7"/>
                    <a:pt x="19" y="9"/>
                    <a:pt x="19" y="10"/>
                  </a:cubicBezTo>
                  <a:cubicBezTo>
                    <a:pt x="19" y="11"/>
                    <a:pt x="19" y="12"/>
                    <a:pt x="18" y="13"/>
                  </a:cubicBezTo>
                  <a:cubicBezTo>
                    <a:pt x="17" y="14"/>
                    <a:pt x="16" y="14"/>
                    <a:pt x="15" y="14"/>
                  </a:cubicBezTo>
                  <a:cubicBezTo>
                    <a:pt x="20" y="21"/>
                    <a:pt x="20" y="21"/>
                    <a:pt x="20" y="21"/>
                  </a:cubicBezTo>
                  <a:cubicBezTo>
                    <a:pt x="17" y="21"/>
                    <a:pt x="17" y="21"/>
                    <a:pt x="17" y="21"/>
                  </a:cubicBezTo>
                  <a:cubicBezTo>
                    <a:pt x="13" y="14"/>
                    <a:pt x="13" y="14"/>
                    <a:pt x="13" y="14"/>
                  </a:cubicBezTo>
                  <a:cubicBezTo>
                    <a:pt x="10" y="14"/>
                    <a:pt x="10" y="14"/>
                    <a:pt x="10" y="14"/>
                  </a:cubicBezTo>
                  <a:cubicBezTo>
                    <a:pt x="10" y="21"/>
                    <a:pt x="10" y="21"/>
                    <a:pt x="10" y="21"/>
                  </a:cubicBezTo>
                  <a:cubicBezTo>
                    <a:pt x="8" y="21"/>
                    <a:pt x="8" y="21"/>
                    <a:pt x="8" y="21"/>
                  </a:cubicBezTo>
                  <a:cubicBezTo>
                    <a:pt x="8" y="6"/>
                    <a:pt x="8" y="6"/>
                    <a:pt x="8" y="6"/>
                  </a:cubicBezTo>
                  <a:lnTo>
                    <a:pt x="14" y="6"/>
                  </a:lnTo>
                  <a:close/>
                  <a:moveTo>
                    <a:pt x="13" y="12"/>
                  </a:moveTo>
                  <a:cubicBezTo>
                    <a:pt x="13" y="12"/>
                    <a:pt x="14" y="12"/>
                    <a:pt x="14" y="12"/>
                  </a:cubicBezTo>
                  <a:cubicBezTo>
                    <a:pt x="15" y="12"/>
                    <a:pt x="15" y="12"/>
                    <a:pt x="16" y="12"/>
                  </a:cubicBezTo>
                  <a:cubicBezTo>
                    <a:pt x="16" y="12"/>
                    <a:pt x="16" y="12"/>
                    <a:pt x="16" y="11"/>
                  </a:cubicBezTo>
                  <a:cubicBezTo>
                    <a:pt x="17" y="11"/>
                    <a:pt x="17" y="10"/>
                    <a:pt x="17" y="10"/>
                  </a:cubicBezTo>
                  <a:cubicBezTo>
                    <a:pt x="17" y="9"/>
                    <a:pt x="17" y="9"/>
                    <a:pt x="17" y="9"/>
                  </a:cubicBezTo>
                  <a:cubicBezTo>
                    <a:pt x="16" y="8"/>
                    <a:pt x="16" y="8"/>
                    <a:pt x="16" y="8"/>
                  </a:cubicBezTo>
                  <a:cubicBezTo>
                    <a:pt x="15" y="8"/>
                    <a:pt x="15" y="8"/>
                    <a:pt x="15" y="8"/>
                  </a:cubicBezTo>
                  <a:cubicBezTo>
                    <a:pt x="14" y="8"/>
                    <a:pt x="14" y="8"/>
                    <a:pt x="13" y="8"/>
                  </a:cubicBezTo>
                  <a:cubicBezTo>
                    <a:pt x="10" y="8"/>
                    <a:pt x="10" y="8"/>
                    <a:pt x="10" y="8"/>
                  </a:cubicBezTo>
                  <a:cubicBezTo>
                    <a:pt x="10" y="12"/>
                    <a:pt x="10" y="12"/>
                    <a:pt x="10" y="12"/>
                  </a:cubicBezTo>
                  <a:lnTo>
                    <a:pt x="13" y="12"/>
                  </a:lnTo>
                  <a:close/>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8" name="Freeform 6">
              <a:extLst>
                <a:ext uri="{FF2B5EF4-FFF2-40B4-BE49-F238E27FC236}">
                  <a16:creationId xmlns:a16="http://schemas.microsoft.com/office/drawing/2014/main" id="{660BBDCA-7594-46C4-A2ED-39285938802B}"/>
                </a:ext>
              </a:extLst>
            </p:cNvPr>
            <p:cNvSpPr>
              <a:spLocks/>
            </p:cNvSpPr>
            <p:nvPr userDrawn="1"/>
          </p:nvSpPr>
          <p:spPr bwMode="auto">
            <a:xfrm>
              <a:off x="1376363" y="6337300"/>
              <a:ext cx="358775" cy="369887"/>
            </a:xfrm>
            <a:custGeom>
              <a:avLst/>
              <a:gdLst>
                <a:gd name="T0" fmla="*/ 0 w 226"/>
                <a:gd name="T1" fmla="*/ 59 h 233"/>
                <a:gd name="T2" fmla="*/ 0 w 226"/>
                <a:gd name="T3" fmla="*/ 59 h 233"/>
                <a:gd name="T4" fmla="*/ 0 w 226"/>
                <a:gd name="T5" fmla="*/ 97 h 233"/>
                <a:gd name="T6" fmla="*/ 40 w 226"/>
                <a:gd name="T7" fmla="*/ 118 h 233"/>
                <a:gd name="T8" fmla="*/ 0 w 226"/>
                <a:gd name="T9" fmla="*/ 138 h 233"/>
                <a:gd name="T10" fmla="*/ 0 w 226"/>
                <a:gd name="T11" fmla="*/ 177 h 233"/>
                <a:gd name="T12" fmla="*/ 108 w 226"/>
                <a:gd name="T13" fmla="*/ 233 h 233"/>
                <a:gd name="T14" fmla="*/ 119 w 226"/>
                <a:gd name="T15" fmla="*/ 233 h 233"/>
                <a:gd name="T16" fmla="*/ 226 w 226"/>
                <a:gd name="T17" fmla="*/ 177 h 233"/>
                <a:gd name="T18" fmla="*/ 226 w 226"/>
                <a:gd name="T19" fmla="*/ 138 h 233"/>
                <a:gd name="T20" fmla="*/ 186 w 226"/>
                <a:gd name="T21" fmla="*/ 118 h 233"/>
                <a:gd name="T22" fmla="*/ 226 w 226"/>
                <a:gd name="T23" fmla="*/ 97 h 233"/>
                <a:gd name="T24" fmla="*/ 226 w 226"/>
                <a:gd name="T25" fmla="*/ 59 h 233"/>
                <a:gd name="T26" fmla="*/ 226 w 226"/>
                <a:gd name="T27" fmla="*/ 59 h 233"/>
                <a:gd name="T28" fmla="*/ 113 w 226"/>
                <a:gd name="T29" fmla="*/ 0 h 233"/>
                <a:gd name="T30" fmla="*/ 0 w 226"/>
                <a:gd name="T31" fmla="*/ 5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6" h="233">
                  <a:moveTo>
                    <a:pt x="0" y="59"/>
                  </a:moveTo>
                  <a:lnTo>
                    <a:pt x="0" y="59"/>
                  </a:lnTo>
                  <a:lnTo>
                    <a:pt x="0" y="97"/>
                  </a:lnTo>
                  <a:lnTo>
                    <a:pt x="40" y="118"/>
                  </a:lnTo>
                  <a:lnTo>
                    <a:pt x="0" y="138"/>
                  </a:lnTo>
                  <a:lnTo>
                    <a:pt x="0" y="177"/>
                  </a:lnTo>
                  <a:lnTo>
                    <a:pt x="108" y="233"/>
                  </a:lnTo>
                  <a:lnTo>
                    <a:pt x="119" y="233"/>
                  </a:lnTo>
                  <a:lnTo>
                    <a:pt x="226" y="177"/>
                  </a:lnTo>
                  <a:lnTo>
                    <a:pt x="226" y="138"/>
                  </a:lnTo>
                  <a:lnTo>
                    <a:pt x="186" y="118"/>
                  </a:lnTo>
                  <a:lnTo>
                    <a:pt x="226" y="97"/>
                  </a:lnTo>
                  <a:lnTo>
                    <a:pt x="226" y="59"/>
                  </a:lnTo>
                  <a:lnTo>
                    <a:pt x="226" y="59"/>
                  </a:lnTo>
                  <a:lnTo>
                    <a:pt x="113" y="0"/>
                  </a:lnTo>
                  <a:lnTo>
                    <a:pt x="0" y="59"/>
                  </a:lnTo>
                  <a:close/>
                </a:path>
              </a:pathLst>
            </a:custGeom>
            <a:solidFill>
              <a:srgbClr val="DC2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9" name="Freeform 7">
              <a:extLst>
                <a:ext uri="{FF2B5EF4-FFF2-40B4-BE49-F238E27FC236}">
                  <a16:creationId xmlns:a16="http://schemas.microsoft.com/office/drawing/2014/main" id="{701AE3C4-81DD-412E-85A1-5EE320A89E6E}"/>
                </a:ext>
              </a:extLst>
            </p:cNvPr>
            <p:cNvSpPr>
              <a:spLocks/>
            </p:cNvSpPr>
            <p:nvPr userDrawn="1"/>
          </p:nvSpPr>
          <p:spPr bwMode="auto">
            <a:xfrm>
              <a:off x="1376363" y="6524625"/>
              <a:ext cx="358775" cy="127000"/>
            </a:xfrm>
            <a:custGeom>
              <a:avLst/>
              <a:gdLst>
                <a:gd name="T0" fmla="*/ 186 w 226"/>
                <a:gd name="T1" fmla="*/ 0 h 80"/>
                <a:gd name="T2" fmla="*/ 113 w 226"/>
                <a:gd name="T3" fmla="*/ 38 h 80"/>
                <a:gd name="T4" fmla="*/ 40 w 226"/>
                <a:gd name="T5" fmla="*/ 0 h 80"/>
                <a:gd name="T6" fmla="*/ 0 w 226"/>
                <a:gd name="T7" fmla="*/ 20 h 80"/>
                <a:gd name="T8" fmla="*/ 113 w 226"/>
                <a:gd name="T9" fmla="*/ 80 h 80"/>
                <a:gd name="T10" fmla="*/ 226 w 226"/>
                <a:gd name="T11" fmla="*/ 20 h 80"/>
                <a:gd name="T12" fmla="*/ 186 w 226"/>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26" h="80">
                  <a:moveTo>
                    <a:pt x="186" y="0"/>
                  </a:moveTo>
                  <a:lnTo>
                    <a:pt x="113" y="38"/>
                  </a:lnTo>
                  <a:lnTo>
                    <a:pt x="40" y="0"/>
                  </a:lnTo>
                  <a:lnTo>
                    <a:pt x="0" y="20"/>
                  </a:lnTo>
                  <a:lnTo>
                    <a:pt x="113" y="80"/>
                  </a:lnTo>
                  <a:lnTo>
                    <a:pt x="226" y="20"/>
                  </a:lnTo>
                  <a:lnTo>
                    <a:pt x="186" y="0"/>
                  </a:lnTo>
                  <a:close/>
                </a:path>
              </a:pathLst>
            </a:custGeom>
            <a:solidFill>
              <a:srgbClr val="F0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0" name="Freeform 8">
              <a:extLst>
                <a:ext uri="{FF2B5EF4-FFF2-40B4-BE49-F238E27FC236}">
                  <a16:creationId xmlns:a16="http://schemas.microsoft.com/office/drawing/2014/main" id="{63A6AF79-096B-4C08-AAE8-E15E800F7A68}"/>
                </a:ext>
              </a:extLst>
            </p:cNvPr>
            <p:cNvSpPr>
              <a:spLocks/>
            </p:cNvSpPr>
            <p:nvPr userDrawn="1"/>
          </p:nvSpPr>
          <p:spPr bwMode="auto">
            <a:xfrm>
              <a:off x="1376363" y="6337300"/>
              <a:ext cx="358775" cy="187325"/>
            </a:xfrm>
            <a:custGeom>
              <a:avLst/>
              <a:gdLst>
                <a:gd name="T0" fmla="*/ 113 w 226"/>
                <a:gd name="T1" fmla="*/ 0 h 118"/>
                <a:gd name="T2" fmla="*/ 226 w 226"/>
                <a:gd name="T3" fmla="*/ 59 h 118"/>
                <a:gd name="T4" fmla="*/ 113 w 226"/>
                <a:gd name="T5" fmla="*/ 118 h 118"/>
                <a:gd name="T6" fmla="*/ 0 w 226"/>
                <a:gd name="T7" fmla="*/ 59 h 118"/>
                <a:gd name="T8" fmla="*/ 113 w 226"/>
                <a:gd name="T9" fmla="*/ 0 h 118"/>
              </a:gdLst>
              <a:ahLst/>
              <a:cxnLst>
                <a:cxn ang="0">
                  <a:pos x="T0" y="T1"/>
                </a:cxn>
                <a:cxn ang="0">
                  <a:pos x="T2" y="T3"/>
                </a:cxn>
                <a:cxn ang="0">
                  <a:pos x="T4" y="T5"/>
                </a:cxn>
                <a:cxn ang="0">
                  <a:pos x="T6" y="T7"/>
                </a:cxn>
                <a:cxn ang="0">
                  <a:pos x="T8" y="T9"/>
                </a:cxn>
              </a:cxnLst>
              <a:rect l="0" t="0" r="r" b="b"/>
              <a:pathLst>
                <a:path w="226" h="118">
                  <a:moveTo>
                    <a:pt x="113" y="0"/>
                  </a:moveTo>
                  <a:lnTo>
                    <a:pt x="226" y="59"/>
                  </a:lnTo>
                  <a:lnTo>
                    <a:pt x="113" y="118"/>
                  </a:lnTo>
                  <a:lnTo>
                    <a:pt x="0" y="59"/>
                  </a:lnTo>
                  <a:lnTo>
                    <a:pt x="113" y="0"/>
                  </a:lnTo>
                  <a:close/>
                </a:path>
              </a:pathLst>
            </a:custGeom>
            <a:solidFill>
              <a:srgbClr val="F0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1" name="Freeform 9">
              <a:extLst>
                <a:ext uri="{FF2B5EF4-FFF2-40B4-BE49-F238E27FC236}">
                  <a16:creationId xmlns:a16="http://schemas.microsoft.com/office/drawing/2014/main" id="{3868CD5D-8176-4CE4-A32A-5C85BE911440}"/>
                </a:ext>
              </a:extLst>
            </p:cNvPr>
            <p:cNvSpPr>
              <a:spLocks noEditPoints="1"/>
            </p:cNvSpPr>
            <p:nvPr userDrawn="1"/>
          </p:nvSpPr>
          <p:spPr bwMode="auto">
            <a:xfrm>
              <a:off x="1800226" y="6289675"/>
              <a:ext cx="265113" cy="392112"/>
            </a:xfrm>
            <a:custGeom>
              <a:avLst/>
              <a:gdLst>
                <a:gd name="T0" fmla="*/ 121 w 168"/>
                <a:gd name="T1" fmla="*/ 109 h 245"/>
                <a:gd name="T2" fmla="*/ 122 w 168"/>
                <a:gd name="T3" fmla="*/ 109 h 245"/>
                <a:gd name="T4" fmla="*/ 121 w 168"/>
                <a:gd name="T5" fmla="*/ 98 h 245"/>
                <a:gd name="T6" fmla="*/ 121 w 168"/>
                <a:gd name="T7" fmla="*/ 20 h 245"/>
                <a:gd name="T8" fmla="*/ 97 w 168"/>
                <a:gd name="T9" fmla="*/ 20 h 245"/>
                <a:gd name="T10" fmla="*/ 97 w 168"/>
                <a:gd name="T11" fmla="*/ 0 h 245"/>
                <a:gd name="T12" fmla="*/ 145 w 168"/>
                <a:gd name="T13" fmla="*/ 0 h 245"/>
                <a:gd name="T14" fmla="*/ 145 w 168"/>
                <a:gd name="T15" fmla="*/ 223 h 245"/>
                <a:gd name="T16" fmla="*/ 168 w 168"/>
                <a:gd name="T17" fmla="*/ 223 h 245"/>
                <a:gd name="T18" fmla="*/ 168 w 168"/>
                <a:gd name="T19" fmla="*/ 243 h 245"/>
                <a:gd name="T20" fmla="*/ 127 w 168"/>
                <a:gd name="T21" fmla="*/ 243 h 245"/>
                <a:gd name="T22" fmla="*/ 123 w 168"/>
                <a:gd name="T23" fmla="*/ 220 h 245"/>
                <a:gd name="T24" fmla="*/ 122 w 168"/>
                <a:gd name="T25" fmla="*/ 220 h 245"/>
                <a:gd name="T26" fmla="*/ 70 w 168"/>
                <a:gd name="T27" fmla="*/ 245 h 245"/>
                <a:gd name="T28" fmla="*/ 0 w 168"/>
                <a:gd name="T29" fmla="*/ 167 h 245"/>
                <a:gd name="T30" fmla="*/ 70 w 168"/>
                <a:gd name="T31" fmla="*/ 88 h 245"/>
                <a:gd name="T32" fmla="*/ 121 w 168"/>
                <a:gd name="T33" fmla="*/ 109 h 245"/>
                <a:gd name="T34" fmla="*/ 121 w 168"/>
                <a:gd name="T35" fmla="*/ 199 h 245"/>
                <a:gd name="T36" fmla="*/ 121 w 168"/>
                <a:gd name="T37" fmla="*/ 131 h 245"/>
                <a:gd name="T38" fmla="*/ 75 w 168"/>
                <a:gd name="T39" fmla="*/ 109 h 245"/>
                <a:gd name="T40" fmla="*/ 24 w 168"/>
                <a:gd name="T41" fmla="*/ 167 h 245"/>
                <a:gd name="T42" fmla="*/ 76 w 168"/>
                <a:gd name="T43" fmla="*/ 224 h 245"/>
                <a:gd name="T44" fmla="*/ 121 w 168"/>
                <a:gd name="T45" fmla="*/ 199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8" h="245">
                  <a:moveTo>
                    <a:pt x="121" y="109"/>
                  </a:moveTo>
                  <a:cubicBezTo>
                    <a:pt x="122" y="109"/>
                    <a:pt x="122" y="109"/>
                    <a:pt x="122" y="109"/>
                  </a:cubicBezTo>
                  <a:cubicBezTo>
                    <a:pt x="122" y="109"/>
                    <a:pt x="121" y="99"/>
                    <a:pt x="121" y="98"/>
                  </a:cubicBezTo>
                  <a:cubicBezTo>
                    <a:pt x="121" y="20"/>
                    <a:pt x="121" y="20"/>
                    <a:pt x="121" y="20"/>
                  </a:cubicBezTo>
                  <a:cubicBezTo>
                    <a:pt x="97" y="20"/>
                    <a:pt x="97" y="20"/>
                    <a:pt x="97" y="20"/>
                  </a:cubicBezTo>
                  <a:cubicBezTo>
                    <a:pt x="97" y="0"/>
                    <a:pt x="97" y="0"/>
                    <a:pt x="97" y="0"/>
                  </a:cubicBezTo>
                  <a:cubicBezTo>
                    <a:pt x="145" y="0"/>
                    <a:pt x="145" y="0"/>
                    <a:pt x="145" y="0"/>
                  </a:cubicBezTo>
                  <a:cubicBezTo>
                    <a:pt x="145" y="223"/>
                    <a:pt x="145" y="223"/>
                    <a:pt x="145" y="223"/>
                  </a:cubicBezTo>
                  <a:cubicBezTo>
                    <a:pt x="168" y="223"/>
                    <a:pt x="168" y="223"/>
                    <a:pt x="168" y="223"/>
                  </a:cubicBezTo>
                  <a:cubicBezTo>
                    <a:pt x="168" y="243"/>
                    <a:pt x="168" y="243"/>
                    <a:pt x="168" y="243"/>
                  </a:cubicBezTo>
                  <a:cubicBezTo>
                    <a:pt x="127" y="243"/>
                    <a:pt x="127" y="243"/>
                    <a:pt x="127" y="243"/>
                  </a:cubicBezTo>
                  <a:cubicBezTo>
                    <a:pt x="123" y="220"/>
                    <a:pt x="123" y="220"/>
                    <a:pt x="123" y="220"/>
                  </a:cubicBezTo>
                  <a:cubicBezTo>
                    <a:pt x="122" y="220"/>
                    <a:pt x="122" y="220"/>
                    <a:pt x="122" y="220"/>
                  </a:cubicBezTo>
                  <a:cubicBezTo>
                    <a:pt x="122" y="220"/>
                    <a:pt x="107" y="245"/>
                    <a:pt x="70" y="245"/>
                  </a:cubicBezTo>
                  <a:cubicBezTo>
                    <a:pt x="30" y="245"/>
                    <a:pt x="0" y="218"/>
                    <a:pt x="0" y="167"/>
                  </a:cubicBezTo>
                  <a:cubicBezTo>
                    <a:pt x="0" y="116"/>
                    <a:pt x="32" y="88"/>
                    <a:pt x="70" y="88"/>
                  </a:cubicBezTo>
                  <a:cubicBezTo>
                    <a:pt x="109" y="88"/>
                    <a:pt x="121" y="109"/>
                    <a:pt x="121" y="109"/>
                  </a:cubicBezTo>
                  <a:moveTo>
                    <a:pt x="121" y="199"/>
                  </a:moveTo>
                  <a:cubicBezTo>
                    <a:pt x="121" y="131"/>
                    <a:pt x="121" y="131"/>
                    <a:pt x="121" y="131"/>
                  </a:cubicBezTo>
                  <a:cubicBezTo>
                    <a:pt x="117" y="124"/>
                    <a:pt x="104" y="109"/>
                    <a:pt x="75" y="109"/>
                  </a:cubicBezTo>
                  <a:cubicBezTo>
                    <a:pt x="51" y="109"/>
                    <a:pt x="24" y="127"/>
                    <a:pt x="24" y="167"/>
                  </a:cubicBezTo>
                  <a:cubicBezTo>
                    <a:pt x="24" y="206"/>
                    <a:pt x="48" y="224"/>
                    <a:pt x="76" y="224"/>
                  </a:cubicBezTo>
                  <a:cubicBezTo>
                    <a:pt x="94" y="224"/>
                    <a:pt x="112" y="216"/>
                    <a:pt x="121" y="199"/>
                  </a:cubicBezTo>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2" name="Freeform 10">
              <a:extLst>
                <a:ext uri="{FF2B5EF4-FFF2-40B4-BE49-F238E27FC236}">
                  <a16:creationId xmlns:a16="http://schemas.microsoft.com/office/drawing/2014/main" id="{E4EA2471-1F51-47EE-AB53-535D3ABD678B}"/>
                </a:ext>
              </a:extLst>
            </p:cNvPr>
            <p:cNvSpPr>
              <a:spLocks noEditPoints="1"/>
            </p:cNvSpPr>
            <p:nvPr userDrawn="1"/>
          </p:nvSpPr>
          <p:spPr bwMode="auto">
            <a:xfrm>
              <a:off x="2087563" y="6430962"/>
              <a:ext cx="238125" cy="250825"/>
            </a:xfrm>
            <a:custGeom>
              <a:avLst/>
              <a:gdLst>
                <a:gd name="T0" fmla="*/ 110 w 150"/>
                <a:gd name="T1" fmla="*/ 129 h 157"/>
                <a:gd name="T2" fmla="*/ 52 w 150"/>
                <a:gd name="T3" fmla="*/ 157 h 157"/>
                <a:gd name="T4" fmla="*/ 0 w 150"/>
                <a:gd name="T5" fmla="*/ 113 h 157"/>
                <a:gd name="T6" fmla="*/ 69 w 150"/>
                <a:gd name="T7" fmla="*/ 70 h 157"/>
                <a:gd name="T8" fmla="*/ 108 w 150"/>
                <a:gd name="T9" fmla="*/ 70 h 157"/>
                <a:gd name="T10" fmla="*/ 108 w 150"/>
                <a:gd name="T11" fmla="*/ 57 h 157"/>
                <a:gd name="T12" fmla="*/ 65 w 150"/>
                <a:gd name="T13" fmla="*/ 20 h 157"/>
                <a:gd name="T14" fmla="*/ 25 w 150"/>
                <a:gd name="T15" fmla="*/ 50 h 157"/>
                <a:gd name="T16" fmla="*/ 25 w 150"/>
                <a:gd name="T17" fmla="*/ 53 h 157"/>
                <a:gd name="T18" fmla="*/ 3 w 150"/>
                <a:gd name="T19" fmla="*/ 53 h 157"/>
                <a:gd name="T20" fmla="*/ 3 w 150"/>
                <a:gd name="T21" fmla="*/ 46 h 157"/>
                <a:gd name="T22" fmla="*/ 66 w 150"/>
                <a:gd name="T23" fmla="*/ 0 h 157"/>
                <a:gd name="T24" fmla="*/ 132 w 150"/>
                <a:gd name="T25" fmla="*/ 58 h 157"/>
                <a:gd name="T26" fmla="*/ 132 w 150"/>
                <a:gd name="T27" fmla="*/ 135 h 157"/>
                <a:gd name="T28" fmla="*/ 150 w 150"/>
                <a:gd name="T29" fmla="*/ 135 h 157"/>
                <a:gd name="T30" fmla="*/ 150 w 150"/>
                <a:gd name="T31" fmla="*/ 155 h 157"/>
                <a:gd name="T32" fmla="*/ 114 w 150"/>
                <a:gd name="T33" fmla="*/ 155 h 157"/>
                <a:gd name="T34" fmla="*/ 111 w 150"/>
                <a:gd name="T35" fmla="*/ 129 h 157"/>
                <a:gd name="T36" fmla="*/ 110 w 150"/>
                <a:gd name="T37" fmla="*/ 129 h 157"/>
                <a:gd name="T38" fmla="*/ 108 w 150"/>
                <a:gd name="T39" fmla="*/ 88 h 157"/>
                <a:gd name="T40" fmla="*/ 71 w 150"/>
                <a:gd name="T41" fmla="*/ 88 h 157"/>
                <a:gd name="T42" fmla="*/ 24 w 150"/>
                <a:gd name="T43" fmla="*/ 113 h 157"/>
                <a:gd name="T44" fmla="*/ 57 w 150"/>
                <a:gd name="T45" fmla="*/ 138 h 157"/>
                <a:gd name="T46" fmla="*/ 108 w 150"/>
                <a:gd name="T47" fmla="*/ 111 h 157"/>
                <a:gd name="T48" fmla="*/ 108 w 150"/>
                <a:gd name="T49" fmla="*/ 8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0" h="157">
                  <a:moveTo>
                    <a:pt x="110" y="129"/>
                  </a:moveTo>
                  <a:cubicBezTo>
                    <a:pt x="110" y="129"/>
                    <a:pt x="97" y="157"/>
                    <a:pt x="52" y="157"/>
                  </a:cubicBezTo>
                  <a:cubicBezTo>
                    <a:pt x="21" y="157"/>
                    <a:pt x="0" y="138"/>
                    <a:pt x="0" y="113"/>
                  </a:cubicBezTo>
                  <a:cubicBezTo>
                    <a:pt x="0" y="85"/>
                    <a:pt x="27" y="70"/>
                    <a:pt x="69" y="70"/>
                  </a:cubicBezTo>
                  <a:cubicBezTo>
                    <a:pt x="108" y="70"/>
                    <a:pt x="108" y="70"/>
                    <a:pt x="108" y="70"/>
                  </a:cubicBezTo>
                  <a:cubicBezTo>
                    <a:pt x="108" y="57"/>
                    <a:pt x="108" y="57"/>
                    <a:pt x="108" y="57"/>
                  </a:cubicBezTo>
                  <a:cubicBezTo>
                    <a:pt x="108" y="31"/>
                    <a:pt x="93" y="20"/>
                    <a:pt x="65" y="20"/>
                  </a:cubicBezTo>
                  <a:cubicBezTo>
                    <a:pt x="39" y="20"/>
                    <a:pt x="25" y="33"/>
                    <a:pt x="25" y="50"/>
                  </a:cubicBezTo>
                  <a:cubicBezTo>
                    <a:pt x="25" y="53"/>
                    <a:pt x="25" y="53"/>
                    <a:pt x="25" y="53"/>
                  </a:cubicBezTo>
                  <a:cubicBezTo>
                    <a:pt x="3" y="53"/>
                    <a:pt x="3" y="53"/>
                    <a:pt x="3" y="53"/>
                  </a:cubicBezTo>
                  <a:cubicBezTo>
                    <a:pt x="3" y="46"/>
                    <a:pt x="3" y="46"/>
                    <a:pt x="3" y="46"/>
                  </a:cubicBezTo>
                  <a:cubicBezTo>
                    <a:pt x="3" y="23"/>
                    <a:pt x="22" y="0"/>
                    <a:pt x="66" y="0"/>
                  </a:cubicBezTo>
                  <a:cubicBezTo>
                    <a:pt x="107" y="0"/>
                    <a:pt x="132" y="19"/>
                    <a:pt x="132" y="58"/>
                  </a:cubicBezTo>
                  <a:cubicBezTo>
                    <a:pt x="132" y="135"/>
                    <a:pt x="132" y="135"/>
                    <a:pt x="132" y="135"/>
                  </a:cubicBezTo>
                  <a:cubicBezTo>
                    <a:pt x="150" y="135"/>
                    <a:pt x="150" y="135"/>
                    <a:pt x="150" y="135"/>
                  </a:cubicBezTo>
                  <a:cubicBezTo>
                    <a:pt x="150" y="155"/>
                    <a:pt x="150" y="155"/>
                    <a:pt x="150" y="155"/>
                  </a:cubicBezTo>
                  <a:cubicBezTo>
                    <a:pt x="114" y="155"/>
                    <a:pt x="114" y="155"/>
                    <a:pt x="114" y="155"/>
                  </a:cubicBezTo>
                  <a:cubicBezTo>
                    <a:pt x="111" y="129"/>
                    <a:pt x="111" y="129"/>
                    <a:pt x="111" y="129"/>
                  </a:cubicBezTo>
                  <a:lnTo>
                    <a:pt x="110" y="129"/>
                  </a:lnTo>
                  <a:close/>
                  <a:moveTo>
                    <a:pt x="108" y="88"/>
                  </a:moveTo>
                  <a:cubicBezTo>
                    <a:pt x="71" y="88"/>
                    <a:pt x="71" y="88"/>
                    <a:pt x="71" y="88"/>
                  </a:cubicBezTo>
                  <a:cubicBezTo>
                    <a:pt x="44" y="88"/>
                    <a:pt x="24" y="95"/>
                    <a:pt x="24" y="113"/>
                  </a:cubicBezTo>
                  <a:cubicBezTo>
                    <a:pt x="24" y="128"/>
                    <a:pt x="38" y="138"/>
                    <a:pt x="57" y="138"/>
                  </a:cubicBezTo>
                  <a:cubicBezTo>
                    <a:pt x="93" y="138"/>
                    <a:pt x="108" y="111"/>
                    <a:pt x="108" y="111"/>
                  </a:cubicBezTo>
                  <a:lnTo>
                    <a:pt x="108" y="88"/>
                  </a:lnTo>
                  <a:close/>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3" name="Freeform 11">
              <a:extLst>
                <a:ext uri="{FF2B5EF4-FFF2-40B4-BE49-F238E27FC236}">
                  <a16:creationId xmlns:a16="http://schemas.microsoft.com/office/drawing/2014/main" id="{AE153B4E-7BA3-4CE2-916A-01DCE66A47FC}"/>
                </a:ext>
              </a:extLst>
            </p:cNvPr>
            <p:cNvSpPr>
              <a:spLocks/>
            </p:cNvSpPr>
            <p:nvPr userDrawn="1"/>
          </p:nvSpPr>
          <p:spPr bwMode="auto">
            <a:xfrm>
              <a:off x="2332038" y="6369050"/>
              <a:ext cx="158750" cy="312737"/>
            </a:xfrm>
            <a:custGeom>
              <a:avLst/>
              <a:gdLst>
                <a:gd name="T0" fmla="*/ 47 w 100"/>
                <a:gd name="T1" fmla="*/ 0 h 195"/>
                <a:gd name="T2" fmla="*/ 47 w 100"/>
                <a:gd name="T3" fmla="*/ 41 h 195"/>
                <a:gd name="T4" fmla="*/ 95 w 100"/>
                <a:gd name="T5" fmla="*/ 41 h 195"/>
                <a:gd name="T6" fmla="*/ 95 w 100"/>
                <a:gd name="T7" fmla="*/ 60 h 195"/>
                <a:gd name="T8" fmla="*/ 47 w 100"/>
                <a:gd name="T9" fmla="*/ 60 h 195"/>
                <a:gd name="T10" fmla="*/ 47 w 100"/>
                <a:gd name="T11" fmla="*/ 142 h 195"/>
                <a:gd name="T12" fmla="*/ 72 w 100"/>
                <a:gd name="T13" fmla="*/ 174 h 195"/>
                <a:gd name="T14" fmla="*/ 100 w 100"/>
                <a:gd name="T15" fmla="*/ 169 h 195"/>
                <a:gd name="T16" fmla="*/ 100 w 100"/>
                <a:gd name="T17" fmla="*/ 190 h 195"/>
                <a:gd name="T18" fmla="*/ 69 w 100"/>
                <a:gd name="T19" fmla="*/ 195 h 195"/>
                <a:gd name="T20" fmla="*/ 23 w 100"/>
                <a:gd name="T21" fmla="*/ 144 h 195"/>
                <a:gd name="T22" fmla="*/ 23 w 100"/>
                <a:gd name="T23" fmla="*/ 60 h 195"/>
                <a:gd name="T24" fmla="*/ 0 w 100"/>
                <a:gd name="T25" fmla="*/ 60 h 195"/>
                <a:gd name="T26" fmla="*/ 0 w 100"/>
                <a:gd name="T27" fmla="*/ 41 h 195"/>
                <a:gd name="T28" fmla="*/ 23 w 100"/>
                <a:gd name="T29" fmla="*/ 41 h 195"/>
                <a:gd name="T30" fmla="*/ 27 w 100"/>
                <a:gd name="T31" fmla="*/ 0 h 195"/>
                <a:gd name="T32" fmla="*/ 47 w 10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95">
                  <a:moveTo>
                    <a:pt x="47" y="0"/>
                  </a:moveTo>
                  <a:cubicBezTo>
                    <a:pt x="47" y="41"/>
                    <a:pt x="47" y="41"/>
                    <a:pt x="47" y="41"/>
                  </a:cubicBezTo>
                  <a:cubicBezTo>
                    <a:pt x="95" y="41"/>
                    <a:pt x="95" y="41"/>
                    <a:pt x="95" y="41"/>
                  </a:cubicBezTo>
                  <a:cubicBezTo>
                    <a:pt x="95" y="60"/>
                    <a:pt x="95" y="60"/>
                    <a:pt x="95" y="60"/>
                  </a:cubicBezTo>
                  <a:cubicBezTo>
                    <a:pt x="47" y="60"/>
                    <a:pt x="47" y="60"/>
                    <a:pt x="47" y="60"/>
                  </a:cubicBezTo>
                  <a:cubicBezTo>
                    <a:pt x="47" y="142"/>
                    <a:pt x="47" y="142"/>
                    <a:pt x="47" y="142"/>
                  </a:cubicBezTo>
                  <a:cubicBezTo>
                    <a:pt x="47" y="164"/>
                    <a:pt x="57" y="174"/>
                    <a:pt x="72" y="174"/>
                  </a:cubicBezTo>
                  <a:cubicBezTo>
                    <a:pt x="89" y="174"/>
                    <a:pt x="100" y="169"/>
                    <a:pt x="100" y="169"/>
                  </a:cubicBezTo>
                  <a:cubicBezTo>
                    <a:pt x="100" y="190"/>
                    <a:pt x="100" y="190"/>
                    <a:pt x="100" y="190"/>
                  </a:cubicBezTo>
                  <a:cubicBezTo>
                    <a:pt x="100" y="190"/>
                    <a:pt x="87" y="195"/>
                    <a:pt x="69" y="195"/>
                  </a:cubicBezTo>
                  <a:cubicBezTo>
                    <a:pt x="39" y="195"/>
                    <a:pt x="23" y="178"/>
                    <a:pt x="23" y="144"/>
                  </a:cubicBezTo>
                  <a:cubicBezTo>
                    <a:pt x="23" y="60"/>
                    <a:pt x="23" y="60"/>
                    <a:pt x="23" y="60"/>
                  </a:cubicBezTo>
                  <a:cubicBezTo>
                    <a:pt x="0" y="60"/>
                    <a:pt x="0" y="60"/>
                    <a:pt x="0" y="60"/>
                  </a:cubicBezTo>
                  <a:cubicBezTo>
                    <a:pt x="0" y="41"/>
                    <a:pt x="0" y="41"/>
                    <a:pt x="0" y="41"/>
                  </a:cubicBezTo>
                  <a:cubicBezTo>
                    <a:pt x="23" y="41"/>
                    <a:pt x="23" y="41"/>
                    <a:pt x="23" y="41"/>
                  </a:cubicBezTo>
                  <a:cubicBezTo>
                    <a:pt x="27" y="0"/>
                    <a:pt x="27" y="0"/>
                    <a:pt x="27" y="0"/>
                  </a:cubicBezTo>
                  <a:lnTo>
                    <a:pt x="47" y="0"/>
                  </a:lnTo>
                  <a:close/>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4" name="Freeform 12">
              <a:extLst>
                <a:ext uri="{FF2B5EF4-FFF2-40B4-BE49-F238E27FC236}">
                  <a16:creationId xmlns:a16="http://schemas.microsoft.com/office/drawing/2014/main" id="{4BB01FE5-B1B6-4B4E-AE49-BBCCCB89BA9E}"/>
                </a:ext>
              </a:extLst>
            </p:cNvPr>
            <p:cNvSpPr>
              <a:spLocks noEditPoints="1"/>
            </p:cNvSpPr>
            <p:nvPr userDrawn="1"/>
          </p:nvSpPr>
          <p:spPr bwMode="auto">
            <a:xfrm>
              <a:off x="2513013" y="6430962"/>
              <a:ext cx="236538" cy="250825"/>
            </a:xfrm>
            <a:custGeom>
              <a:avLst/>
              <a:gdLst>
                <a:gd name="T0" fmla="*/ 110 w 150"/>
                <a:gd name="T1" fmla="*/ 129 h 157"/>
                <a:gd name="T2" fmla="*/ 52 w 150"/>
                <a:gd name="T3" fmla="*/ 157 h 157"/>
                <a:gd name="T4" fmla="*/ 0 w 150"/>
                <a:gd name="T5" fmla="*/ 113 h 157"/>
                <a:gd name="T6" fmla="*/ 69 w 150"/>
                <a:gd name="T7" fmla="*/ 70 h 157"/>
                <a:gd name="T8" fmla="*/ 108 w 150"/>
                <a:gd name="T9" fmla="*/ 70 h 157"/>
                <a:gd name="T10" fmla="*/ 108 w 150"/>
                <a:gd name="T11" fmla="*/ 57 h 157"/>
                <a:gd name="T12" fmla="*/ 65 w 150"/>
                <a:gd name="T13" fmla="*/ 20 h 157"/>
                <a:gd name="T14" fmla="*/ 25 w 150"/>
                <a:gd name="T15" fmla="*/ 50 h 157"/>
                <a:gd name="T16" fmla="*/ 25 w 150"/>
                <a:gd name="T17" fmla="*/ 53 h 157"/>
                <a:gd name="T18" fmla="*/ 3 w 150"/>
                <a:gd name="T19" fmla="*/ 53 h 157"/>
                <a:gd name="T20" fmla="*/ 3 w 150"/>
                <a:gd name="T21" fmla="*/ 46 h 157"/>
                <a:gd name="T22" fmla="*/ 66 w 150"/>
                <a:gd name="T23" fmla="*/ 0 h 157"/>
                <a:gd name="T24" fmla="*/ 132 w 150"/>
                <a:gd name="T25" fmla="*/ 58 h 157"/>
                <a:gd name="T26" fmla="*/ 132 w 150"/>
                <a:gd name="T27" fmla="*/ 135 h 157"/>
                <a:gd name="T28" fmla="*/ 150 w 150"/>
                <a:gd name="T29" fmla="*/ 135 h 157"/>
                <a:gd name="T30" fmla="*/ 150 w 150"/>
                <a:gd name="T31" fmla="*/ 155 h 157"/>
                <a:gd name="T32" fmla="*/ 114 w 150"/>
                <a:gd name="T33" fmla="*/ 155 h 157"/>
                <a:gd name="T34" fmla="*/ 111 w 150"/>
                <a:gd name="T35" fmla="*/ 129 h 157"/>
                <a:gd name="T36" fmla="*/ 110 w 150"/>
                <a:gd name="T37" fmla="*/ 129 h 157"/>
                <a:gd name="T38" fmla="*/ 108 w 150"/>
                <a:gd name="T39" fmla="*/ 88 h 157"/>
                <a:gd name="T40" fmla="*/ 71 w 150"/>
                <a:gd name="T41" fmla="*/ 88 h 157"/>
                <a:gd name="T42" fmla="*/ 24 w 150"/>
                <a:gd name="T43" fmla="*/ 113 h 157"/>
                <a:gd name="T44" fmla="*/ 58 w 150"/>
                <a:gd name="T45" fmla="*/ 138 h 157"/>
                <a:gd name="T46" fmla="*/ 108 w 150"/>
                <a:gd name="T47" fmla="*/ 111 h 157"/>
                <a:gd name="T48" fmla="*/ 108 w 150"/>
                <a:gd name="T49" fmla="*/ 8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0" h="157">
                  <a:moveTo>
                    <a:pt x="110" y="129"/>
                  </a:moveTo>
                  <a:cubicBezTo>
                    <a:pt x="110" y="129"/>
                    <a:pt x="97" y="157"/>
                    <a:pt x="52" y="157"/>
                  </a:cubicBezTo>
                  <a:cubicBezTo>
                    <a:pt x="21" y="157"/>
                    <a:pt x="0" y="138"/>
                    <a:pt x="0" y="113"/>
                  </a:cubicBezTo>
                  <a:cubicBezTo>
                    <a:pt x="0" y="85"/>
                    <a:pt x="27" y="70"/>
                    <a:pt x="69" y="70"/>
                  </a:cubicBezTo>
                  <a:cubicBezTo>
                    <a:pt x="108" y="70"/>
                    <a:pt x="108" y="70"/>
                    <a:pt x="108" y="70"/>
                  </a:cubicBezTo>
                  <a:cubicBezTo>
                    <a:pt x="108" y="57"/>
                    <a:pt x="108" y="57"/>
                    <a:pt x="108" y="57"/>
                  </a:cubicBezTo>
                  <a:cubicBezTo>
                    <a:pt x="108" y="31"/>
                    <a:pt x="93" y="20"/>
                    <a:pt x="65" y="20"/>
                  </a:cubicBezTo>
                  <a:cubicBezTo>
                    <a:pt x="39" y="20"/>
                    <a:pt x="25" y="33"/>
                    <a:pt x="25" y="50"/>
                  </a:cubicBezTo>
                  <a:cubicBezTo>
                    <a:pt x="25" y="53"/>
                    <a:pt x="25" y="53"/>
                    <a:pt x="25" y="53"/>
                  </a:cubicBezTo>
                  <a:cubicBezTo>
                    <a:pt x="3" y="53"/>
                    <a:pt x="3" y="53"/>
                    <a:pt x="3" y="53"/>
                  </a:cubicBezTo>
                  <a:cubicBezTo>
                    <a:pt x="3" y="46"/>
                    <a:pt x="3" y="46"/>
                    <a:pt x="3" y="46"/>
                  </a:cubicBezTo>
                  <a:cubicBezTo>
                    <a:pt x="3" y="23"/>
                    <a:pt x="22" y="0"/>
                    <a:pt x="66" y="0"/>
                  </a:cubicBezTo>
                  <a:cubicBezTo>
                    <a:pt x="107" y="0"/>
                    <a:pt x="132" y="19"/>
                    <a:pt x="132" y="58"/>
                  </a:cubicBezTo>
                  <a:cubicBezTo>
                    <a:pt x="132" y="135"/>
                    <a:pt x="132" y="135"/>
                    <a:pt x="132" y="135"/>
                  </a:cubicBezTo>
                  <a:cubicBezTo>
                    <a:pt x="150" y="135"/>
                    <a:pt x="150" y="135"/>
                    <a:pt x="150" y="135"/>
                  </a:cubicBezTo>
                  <a:cubicBezTo>
                    <a:pt x="150" y="155"/>
                    <a:pt x="150" y="155"/>
                    <a:pt x="150" y="155"/>
                  </a:cubicBezTo>
                  <a:cubicBezTo>
                    <a:pt x="114" y="155"/>
                    <a:pt x="114" y="155"/>
                    <a:pt x="114" y="155"/>
                  </a:cubicBezTo>
                  <a:cubicBezTo>
                    <a:pt x="111" y="129"/>
                    <a:pt x="111" y="129"/>
                    <a:pt x="111" y="129"/>
                  </a:cubicBezTo>
                  <a:lnTo>
                    <a:pt x="110" y="129"/>
                  </a:lnTo>
                  <a:close/>
                  <a:moveTo>
                    <a:pt x="108" y="88"/>
                  </a:moveTo>
                  <a:cubicBezTo>
                    <a:pt x="71" y="88"/>
                    <a:pt x="71" y="88"/>
                    <a:pt x="71" y="88"/>
                  </a:cubicBezTo>
                  <a:cubicBezTo>
                    <a:pt x="44" y="88"/>
                    <a:pt x="24" y="95"/>
                    <a:pt x="24" y="113"/>
                  </a:cubicBezTo>
                  <a:cubicBezTo>
                    <a:pt x="24" y="128"/>
                    <a:pt x="38" y="138"/>
                    <a:pt x="58" y="138"/>
                  </a:cubicBezTo>
                  <a:cubicBezTo>
                    <a:pt x="93" y="138"/>
                    <a:pt x="108" y="111"/>
                    <a:pt x="108" y="111"/>
                  </a:cubicBezTo>
                  <a:lnTo>
                    <a:pt x="108" y="88"/>
                  </a:lnTo>
                  <a:close/>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5" name="Freeform 13">
              <a:extLst>
                <a:ext uri="{FF2B5EF4-FFF2-40B4-BE49-F238E27FC236}">
                  <a16:creationId xmlns:a16="http://schemas.microsoft.com/office/drawing/2014/main" id="{C122C564-362F-4B7C-9108-00D21D20FC6F}"/>
                </a:ext>
              </a:extLst>
            </p:cNvPr>
            <p:cNvSpPr>
              <a:spLocks noEditPoints="1"/>
            </p:cNvSpPr>
            <p:nvPr userDrawn="1"/>
          </p:nvSpPr>
          <p:spPr bwMode="auto">
            <a:xfrm>
              <a:off x="2749551" y="6289675"/>
              <a:ext cx="266700" cy="392112"/>
            </a:xfrm>
            <a:custGeom>
              <a:avLst/>
              <a:gdLst>
                <a:gd name="T0" fmla="*/ 45 w 168"/>
                <a:gd name="T1" fmla="*/ 220 h 245"/>
                <a:gd name="T2" fmla="*/ 41 w 168"/>
                <a:gd name="T3" fmla="*/ 243 h 245"/>
                <a:gd name="T4" fmla="*/ 23 w 168"/>
                <a:gd name="T5" fmla="*/ 243 h 245"/>
                <a:gd name="T6" fmla="*/ 23 w 168"/>
                <a:gd name="T7" fmla="*/ 20 h 245"/>
                <a:gd name="T8" fmla="*/ 0 w 168"/>
                <a:gd name="T9" fmla="*/ 20 h 245"/>
                <a:gd name="T10" fmla="*/ 0 w 168"/>
                <a:gd name="T11" fmla="*/ 0 h 245"/>
                <a:gd name="T12" fmla="*/ 47 w 168"/>
                <a:gd name="T13" fmla="*/ 0 h 245"/>
                <a:gd name="T14" fmla="*/ 47 w 168"/>
                <a:gd name="T15" fmla="*/ 98 h 245"/>
                <a:gd name="T16" fmla="*/ 46 w 168"/>
                <a:gd name="T17" fmla="*/ 109 h 245"/>
                <a:gd name="T18" fmla="*/ 47 w 168"/>
                <a:gd name="T19" fmla="*/ 109 h 245"/>
                <a:gd name="T20" fmla="*/ 98 w 168"/>
                <a:gd name="T21" fmla="*/ 88 h 245"/>
                <a:gd name="T22" fmla="*/ 168 w 168"/>
                <a:gd name="T23" fmla="*/ 167 h 245"/>
                <a:gd name="T24" fmla="*/ 98 w 168"/>
                <a:gd name="T25" fmla="*/ 245 h 245"/>
                <a:gd name="T26" fmla="*/ 46 w 168"/>
                <a:gd name="T27" fmla="*/ 220 h 245"/>
                <a:gd name="T28" fmla="*/ 45 w 168"/>
                <a:gd name="T29" fmla="*/ 220 h 245"/>
                <a:gd name="T30" fmla="*/ 47 w 168"/>
                <a:gd name="T31" fmla="*/ 131 h 245"/>
                <a:gd name="T32" fmla="*/ 47 w 168"/>
                <a:gd name="T33" fmla="*/ 199 h 245"/>
                <a:gd name="T34" fmla="*/ 93 w 168"/>
                <a:gd name="T35" fmla="*/ 224 h 245"/>
                <a:gd name="T36" fmla="*/ 144 w 168"/>
                <a:gd name="T37" fmla="*/ 167 h 245"/>
                <a:gd name="T38" fmla="*/ 93 w 168"/>
                <a:gd name="T39" fmla="*/ 109 h 245"/>
                <a:gd name="T40" fmla="*/ 47 w 168"/>
                <a:gd name="T41" fmla="*/ 13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45">
                  <a:moveTo>
                    <a:pt x="45" y="220"/>
                  </a:moveTo>
                  <a:cubicBezTo>
                    <a:pt x="41" y="243"/>
                    <a:pt x="41" y="243"/>
                    <a:pt x="41" y="243"/>
                  </a:cubicBezTo>
                  <a:cubicBezTo>
                    <a:pt x="23" y="243"/>
                    <a:pt x="23" y="243"/>
                    <a:pt x="23" y="243"/>
                  </a:cubicBezTo>
                  <a:cubicBezTo>
                    <a:pt x="23" y="20"/>
                    <a:pt x="23" y="20"/>
                    <a:pt x="23" y="20"/>
                  </a:cubicBezTo>
                  <a:cubicBezTo>
                    <a:pt x="0" y="20"/>
                    <a:pt x="0" y="20"/>
                    <a:pt x="0" y="20"/>
                  </a:cubicBezTo>
                  <a:cubicBezTo>
                    <a:pt x="0" y="0"/>
                    <a:pt x="0" y="0"/>
                    <a:pt x="0" y="0"/>
                  </a:cubicBezTo>
                  <a:cubicBezTo>
                    <a:pt x="47" y="0"/>
                    <a:pt x="47" y="0"/>
                    <a:pt x="47" y="0"/>
                  </a:cubicBezTo>
                  <a:cubicBezTo>
                    <a:pt x="47" y="98"/>
                    <a:pt x="47" y="98"/>
                    <a:pt x="47" y="98"/>
                  </a:cubicBezTo>
                  <a:cubicBezTo>
                    <a:pt x="47" y="99"/>
                    <a:pt x="46" y="109"/>
                    <a:pt x="46" y="109"/>
                  </a:cubicBezTo>
                  <a:cubicBezTo>
                    <a:pt x="47" y="109"/>
                    <a:pt x="47" y="109"/>
                    <a:pt x="47" y="109"/>
                  </a:cubicBezTo>
                  <a:cubicBezTo>
                    <a:pt x="47" y="109"/>
                    <a:pt x="61" y="88"/>
                    <a:pt x="98" y="88"/>
                  </a:cubicBezTo>
                  <a:cubicBezTo>
                    <a:pt x="136" y="88"/>
                    <a:pt x="168" y="116"/>
                    <a:pt x="168" y="167"/>
                  </a:cubicBezTo>
                  <a:cubicBezTo>
                    <a:pt x="168" y="218"/>
                    <a:pt x="138" y="245"/>
                    <a:pt x="98" y="245"/>
                  </a:cubicBezTo>
                  <a:cubicBezTo>
                    <a:pt x="62" y="245"/>
                    <a:pt x="46" y="220"/>
                    <a:pt x="46" y="220"/>
                  </a:cubicBezTo>
                  <a:lnTo>
                    <a:pt x="45" y="220"/>
                  </a:lnTo>
                  <a:close/>
                  <a:moveTo>
                    <a:pt x="47" y="131"/>
                  </a:moveTo>
                  <a:cubicBezTo>
                    <a:pt x="47" y="199"/>
                    <a:pt x="47" y="199"/>
                    <a:pt x="47" y="199"/>
                  </a:cubicBezTo>
                  <a:cubicBezTo>
                    <a:pt x="55" y="216"/>
                    <a:pt x="74" y="224"/>
                    <a:pt x="93" y="224"/>
                  </a:cubicBezTo>
                  <a:cubicBezTo>
                    <a:pt x="120" y="224"/>
                    <a:pt x="144" y="206"/>
                    <a:pt x="144" y="167"/>
                  </a:cubicBezTo>
                  <a:cubicBezTo>
                    <a:pt x="144" y="127"/>
                    <a:pt x="118" y="109"/>
                    <a:pt x="93" y="109"/>
                  </a:cubicBezTo>
                  <a:cubicBezTo>
                    <a:pt x="65" y="109"/>
                    <a:pt x="52" y="124"/>
                    <a:pt x="47" y="131"/>
                  </a:cubicBezTo>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6" name="Freeform 14">
              <a:extLst>
                <a:ext uri="{FF2B5EF4-FFF2-40B4-BE49-F238E27FC236}">
                  <a16:creationId xmlns:a16="http://schemas.microsoft.com/office/drawing/2014/main" id="{98E2DE9C-DC3C-4D43-8EAA-7D922E10E8A2}"/>
                </a:ext>
              </a:extLst>
            </p:cNvPr>
            <p:cNvSpPr>
              <a:spLocks/>
            </p:cNvSpPr>
            <p:nvPr userDrawn="1"/>
          </p:nvSpPr>
          <p:spPr bwMode="auto">
            <a:xfrm>
              <a:off x="3032126" y="6430962"/>
              <a:ext cx="173038" cy="247650"/>
            </a:xfrm>
            <a:custGeom>
              <a:avLst/>
              <a:gdLst>
                <a:gd name="T0" fmla="*/ 109 w 109"/>
                <a:gd name="T1" fmla="*/ 25 h 155"/>
                <a:gd name="T2" fmla="*/ 92 w 109"/>
                <a:gd name="T3" fmla="*/ 23 h 155"/>
                <a:gd name="T4" fmla="*/ 47 w 109"/>
                <a:gd name="T5" fmla="*/ 68 h 155"/>
                <a:gd name="T6" fmla="*/ 47 w 109"/>
                <a:gd name="T7" fmla="*/ 135 h 155"/>
                <a:gd name="T8" fmla="*/ 71 w 109"/>
                <a:gd name="T9" fmla="*/ 135 h 155"/>
                <a:gd name="T10" fmla="*/ 71 w 109"/>
                <a:gd name="T11" fmla="*/ 155 h 155"/>
                <a:gd name="T12" fmla="*/ 0 w 109"/>
                <a:gd name="T13" fmla="*/ 155 h 155"/>
                <a:gd name="T14" fmla="*/ 0 w 109"/>
                <a:gd name="T15" fmla="*/ 135 h 155"/>
                <a:gd name="T16" fmla="*/ 22 w 109"/>
                <a:gd name="T17" fmla="*/ 135 h 155"/>
                <a:gd name="T18" fmla="*/ 22 w 109"/>
                <a:gd name="T19" fmla="*/ 23 h 155"/>
                <a:gd name="T20" fmla="*/ 0 w 109"/>
                <a:gd name="T21" fmla="*/ 23 h 155"/>
                <a:gd name="T22" fmla="*/ 0 w 109"/>
                <a:gd name="T23" fmla="*/ 3 h 155"/>
                <a:gd name="T24" fmla="*/ 41 w 109"/>
                <a:gd name="T25" fmla="*/ 3 h 155"/>
                <a:gd name="T26" fmla="*/ 43 w 109"/>
                <a:gd name="T27" fmla="*/ 41 h 155"/>
                <a:gd name="T28" fmla="*/ 44 w 109"/>
                <a:gd name="T29" fmla="*/ 41 h 155"/>
                <a:gd name="T30" fmla="*/ 93 w 109"/>
                <a:gd name="T31" fmla="*/ 0 h 155"/>
                <a:gd name="T32" fmla="*/ 109 w 109"/>
                <a:gd name="T33" fmla="*/ 2 h 155"/>
                <a:gd name="T34" fmla="*/ 109 w 109"/>
                <a:gd name="T35" fmla="*/ 2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55">
                  <a:moveTo>
                    <a:pt x="109" y="25"/>
                  </a:moveTo>
                  <a:cubicBezTo>
                    <a:pt x="106" y="24"/>
                    <a:pt x="100" y="23"/>
                    <a:pt x="92" y="23"/>
                  </a:cubicBezTo>
                  <a:cubicBezTo>
                    <a:pt x="54" y="23"/>
                    <a:pt x="47" y="68"/>
                    <a:pt x="47" y="68"/>
                  </a:cubicBezTo>
                  <a:cubicBezTo>
                    <a:pt x="47" y="135"/>
                    <a:pt x="47" y="135"/>
                    <a:pt x="47" y="135"/>
                  </a:cubicBezTo>
                  <a:cubicBezTo>
                    <a:pt x="71" y="135"/>
                    <a:pt x="71" y="135"/>
                    <a:pt x="71" y="135"/>
                  </a:cubicBezTo>
                  <a:cubicBezTo>
                    <a:pt x="71" y="155"/>
                    <a:pt x="71" y="155"/>
                    <a:pt x="71" y="155"/>
                  </a:cubicBezTo>
                  <a:cubicBezTo>
                    <a:pt x="0" y="155"/>
                    <a:pt x="0" y="155"/>
                    <a:pt x="0" y="155"/>
                  </a:cubicBezTo>
                  <a:cubicBezTo>
                    <a:pt x="0" y="135"/>
                    <a:pt x="0" y="135"/>
                    <a:pt x="0" y="135"/>
                  </a:cubicBezTo>
                  <a:cubicBezTo>
                    <a:pt x="22" y="135"/>
                    <a:pt x="22" y="135"/>
                    <a:pt x="22" y="135"/>
                  </a:cubicBezTo>
                  <a:cubicBezTo>
                    <a:pt x="22" y="23"/>
                    <a:pt x="22" y="23"/>
                    <a:pt x="22" y="23"/>
                  </a:cubicBezTo>
                  <a:cubicBezTo>
                    <a:pt x="0" y="23"/>
                    <a:pt x="0" y="23"/>
                    <a:pt x="0" y="23"/>
                  </a:cubicBezTo>
                  <a:cubicBezTo>
                    <a:pt x="0" y="3"/>
                    <a:pt x="0" y="3"/>
                    <a:pt x="0" y="3"/>
                  </a:cubicBezTo>
                  <a:cubicBezTo>
                    <a:pt x="41" y="3"/>
                    <a:pt x="41" y="3"/>
                    <a:pt x="41" y="3"/>
                  </a:cubicBezTo>
                  <a:cubicBezTo>
                    <a:pt x="43" y="41"/>
                    <a:pt x="43" y="41"/>
                    <a:pt x="43" y="41"/>
                  </a:cubicBezTo>
                  <a:cubicBezTo>
                    <a:pt x="44" y="41"/>
                    <a:pt x="44" y="41"/>
                    <a:pt x="44" y="41"/>
                  </a:cubicBezTo>
                  <a:cubicBezTo>
                    <a:pt x="44" y="41"/>
                    <a:pt x="51" y="0"/>
                    <a:pt x="93" y="0"/>
                  </a:cubicBezTo>
                  <a:cubicBezTo>
                    <a:pt x="100" y="0"/>
                    <a:pt x="105" y="1"/>
                    <a:pt x="109" y="2"/>
                  </a:cubicBezTo>
                  <a:lnTo>
                    <a:pt x="109" y="25"/>
                  </a:lnTo>
                  <a:close/>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7" name="Freeform 15">
              <a:extLst>
                <a:ext uri="{FF2B5EF4-FFF2-40B4-BE49-F238E27FC236}">
                  <a16:creationId xmlns:a16="http://schemas.microsoft.com/office/drawing/2014/main" id="{FFA8C969-DAAB-4BC5-9912-0CFF49D8CC96}"/>
                </a:ext>
              </a:extLst>
            </p:cNvPr>
            <p:cNvSpPr>
              <a:spLocks noEditPoints="1"/>
            </p:cNvSpPr>
            <p:nvPr userDrawn="1"/>
          </p:nvSpPr>
          <p:spPr bwMode="auto">
            <a:xfrm>
              <a:off x="3241676" y="6329362"/>
              <a:ext cx="107950" cy="349250"/>
            </a:xfrm>
            <a:custGeom>
              <a:avLst/>
              <a:gdLst>
                <a:gd name="T0" fmla="*/ 46 w 68"/>
                <a:gd name="T1" fmla="*/ 198 h 218"/>
                <a:gd name="T2" fmla="*/ 68 w 68"/>
                <a:gd name="T3" fmla="*/ 198 h 218"/>
                <a:gd name="T4" fmla="*/ 68 w 68"/>
                <a:gd name="T5" fmla="*/ 218 h 218"/>
                <a:gd name="T6" fmla="*/ 0 w 68"/>
                <a:gd name="T7" fmla="*/ 218 h 218"/>
                <a:gd name="T8" fmla="*/ 0 w 68"/>
                <a:gd name="T9" fmla="*/ 198 h 218"/>
                <a:gd name="T10" fmla="*/ 22 w 68"/>
                <a:gd name="T11" fmla="*/ 198 h 218"/>
                <a:gd name="T12" fmla="*/ 22 w 68"/>
                <a:gd name="T13" fmla="*/ 86 h 218"/>
                <a:gd name="T14" fmla="*/ 0 w 68"/>
                <a:gd name="T15" fmla="*/ 86 h 218"/>
                <a:gd name="T16" fmla="*/ 0 w 68"/>
                <a:gd name="T17" fmla="*/ 66 h 218"/>
                <a:gd name="T18" fmla="*/ 46 w 68"/>
                <a:gd name="T19" fmla="*/ 66 h 218"/>
                <a:gd name="T20" fmla="*/ 46 w 68"/>
                <a:gd name="T21" fmla="*/ 198 h 218"/>
                <a:gd name="T22" fmla="*/ 33 w 68"/>
                <a:gd name="T23" fmla="*/ 38 h 218"/>
                <a:gd name="T24" fmla="*/ 14 w 68"/>
                <a:gd name="T25" fmla="*/ 19 h 218"/>
                <a:gd name="T26" fmla="*/ 33 w 68"/>
                <a:gd name="T27" fmla="*/ 0 h 218"/>
                <a:gd name="T28" fmla="*/ 53 w 68"/>
                <a:gd name="T29" fmla="*/ 19 h 218"/>
                <a:gd name="T30" fmla="*/ 33 w 68"/>
                <a:gd name="T31" fmla="*/ 3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218">
                  <a:moveTo>
                    <a:pt x="46" y="198"/>
                  </a:moveTo>
                  <a:cubicBezTo>
                    <a:pt x="68" y="198"/>
                    <a:pt x="68" y="198"/>
                    <a:pt x="68" y="198"/>
                  </a:cubicBezTo>
                  <a:cubicBezTo>
                    <a:pt x="68" y="218"/>
                    <a:pt x="68" y="218"/>
                    <a:pt x="68" y="218"/>
                  </a:cubicBezTo>
                  <a:cubicBezTo>
                    <a:pt x="0" y="218"/>
                    <a:pt x="0" y="218"/>
                    <a:pt x="0" y="218"/>
                  </a:cubicBezTo>
                  <a:cubicBezTo>
                    <a:pt x="0" y="198"/>
                    <a:pt x="0" y="198"/>
                    <a:pt x="0" y="198"/>
                  </a:cubicBezTo>
                  <a:cubicBezTo>
                    <a:pt x="22" y="198"/>
                    <a:pt x="22" y="198"/>
                    <a:pt x="22" y="198"/>
                  </a:cubicBezTo>
                  <a:cubicBezTo>
                    <a:pt x="22" y="86"/>
                    <a:pt x="22" y="86"/>
                    <a:pt x="22" y="86"/>
                  </a:cubicBezTo>
                  <a:cubicBezTo>
                    <a:pt x="0" y="86"/>
                    <a:pt x="0" y="86"/>
                    <a:pt x="0" y="86"/>
                  </a:cubicBezTo>
                  <a:cubicBezTo>
                    <a:pt x="0" y="66"/>
                    <a:pt x="0" y="66"/>
                    <a:pt x="0" y="66"/>
                  </a:cubicBezTo>
                  <a:cubicBezTo>
                    <a:pt x="46" y="66"/>
                    <a:pt x="46" y="66"/>
                    <a:pt x="46" y="66"/>
                  </a:cubicBezTo>
                  <a:lnTo>
                    <a:pt x="46" y="198"/>
                  </a:lnTo>
                  <a:close/>
                  <a:moveTo>
                    <a:pt x="33" y="38"/>
                  </a:moveTo>
                  <a:cubicBezTo>
                    <a:pt x="23" y="38"/>
                    <a:pt x="14" y="30"/>
                    <a:pt x="14" y="19"/>
                  </a:cubicBezTo>
                  <a:cubicBezTo>
                    <a:pt x="14" y="8"/>
                    <a:pt x="23" y="0"/>
                    <a:pt x="33" y="0"/>
                  </a:cubicBezTo>
                  <a:cubicBezTo>
                    <a:pt x="44" y="0"/>
                    <a:pt x="53" y="8"/>
                    <a:pt x="53" y="19"/>
                  </a:cubicBezTo>
                  <a:cubicBezTo>
                    <a:pt x="53" y="30"/>
                    <a:pt x="44" y="38"/>
                    <a:pt x="33" y="38"/>
                  </a:cubicBezTo>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8" name="Freeform 16">
              <a:extLst>
                <a:ext uri="{FF2B5EF4-FFF2-40B4-BE49-F238E27FC236}">
                  <a16:creationId xmlns:a16="http://schemas.microsoft.com/office/drawing/2014/main" id="{76E99BEC-AA77-462E-9841-E85B5163B162}"/>
                </a:ext>
              </a:extLst>
            </p:cNvPr>
            <p:cNvSpPr>
              <a:spLocks/>
            </p:cNvSpPr>
            <p:nvPr userDrawn="1"/>
          </p:nvSpPr>
          <p:spPr bwMode="auto">
            <a:xfrm>
              <a:off x="3362326" y="6430962"/>
              <a:ext cx="222250" cy="250825"/>
            </a:xfrm>
            <a:custGeom>
              <a:avLst/>
              <a:gdLst>
                <a:gd name="T0" fmla="*/ 24 w 140"/>
                <a:gd name="T1" fmla="*/ 79 h 157"/>
                <a:gd name="T2" fmla="*/ 79 w 140"/>
                <a:gd name="T3" fmla="*/ 137 h 157"/>
                <a:gd name="T4" fmla="*/ 129 w 140"/>
                <a:gd name="T5" fmla="*/ 120 h 157"/>
                <a:gd name="T6" fmla="*/ 137 w 140"/>
                <a:gd name="T7" fmla="*/ 137 h 157"/>
                <a:gd name="T8" fmla="*/ 77 w 140"/>
                <a:gd name="T9" fmla="*/ 157 h 157"/>
                <a:gd name="T10" fmla="*/ 0 w 140"/>
                <a:gd name="T11" fmla="*/ 79 h 157"/>
                <a:gd name="T12" fmla="*/ 75 w 140"/>
                <a:gd name="T13" fmla="*/ 0 h 157"/>
                <a:gd name="T14" fmla="*/ 140 w 140"/>
                <a:gd name="T15" fmla="*/ 55 h 157"/>
                <a:gd name="T16" fmla="*/ 140 w 140"/>
                <a:gd name="T17" fmla="*/ 63 h 157"/>
                <a:gd name="T18" fmla="*/ 118 w 140"/>
                <a:gd name="T19" fmla="*/ 63 h 157"/>
                <a:gd name="T20" fmla="*/ 118 w 140"/>
                <a:gd name="T21" fmla="*/ 58 h 157"/>
                <a:gd name="T22" fmla="*/ 75 w 140"/>
                <a:gd name="T23" fmla="*/ 21 h 157"/>
                <a:gd name="T24" fmla="*/ 24 w 140"/>
                <a:gd name="T2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57">
                  <a:moveTo>
                    <a:pt x="24" y="79"/>
                  </a:moveTo>
                  <a:cubicBezTo>
                    <a:pt x="24" y="118"/>
                    <a:pt x="50" y="137"/>
                    <a:pt x="79" y="137"/>
                  </a:cubicBezTo>
                  <a:cubicBezTo>
                    <a:pt x="114" y="137"/>
                    <a:pt x="129" y="120"/>
                    <a:pt x="129" y="120"/>
                  </a:cubicBezTo>
                  <a:cubicBezTo>
                    <a:pt x="137" y="137"/>
                    <a:pt x="137" y="137"/>
                    <a:pt x="137" y="137"/>
                  </a:cubicBezTo>
                  <a:cubicBezTo>
                    <a:pt x="137" y="137"/>
                    <a:pt x="120" y="157"/>
                    <a:pt x="77" y="157"/>
                  </a:cubicBezTo>
                  <a:cubicBezTo>
                    <a:pt x="32" y="157"/>
                    <a:pt x="0" y="129"/>
                    <a:pt x="0" y="79"/>
                  </a:cubicBezTo>
                  <a:cubicBezTo>
                    <a:pt x="0" y="26"/>
                    <a:pt x="29" y="0"/>
                    <a:pt x="75" y="0"/>
                  </a:cubicBezTo>
                  <a:cubicBezTo>
                    <a:pt x="123" y="0"/>
                    <a:pt x="140" y="26"/>
                    <a:pt x="140" y="55"/>
                  </a:cubicBezTo>
                  <a:cubicBezTo>
                    <a:pt x="140" y="63"/>
                    <a:pt x="140" y="63"/>
                    <a:pt x="140" y="63"/>
                  </a:cubicBezTo>
                  <a:cubicBezTo>
                    <a:pt x="118" y="63"/>
                    <a:pt x="118" y="63"/>
                    <a:pt x="118" y="63"/>
                  </a:cubicBezTo>
                  <a:cubicBezTo>
                    <a:pt x="118" y="58"/>
                    <a:pt x="118" y="58"/>
                    <a:pt x="118" y="58"/>
                  </a:cubicBezTo>
                  <a:cubicBezTo>
                    <a:pt x="118" y="35"/>
                    <a:pt x="105" y="21"/>
                    <a:pt x="75" y="21"/>
                  </a:cubicBezTo>
                  <a:cubicBezTo>
                    <a:pt x="45" y="21"/>
                    <a:pt x="24" y="36"/>
                    <a:pt x="24" y="79"/>
                  </a:cubicBezTo>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9" name="Freeform 17">
              <a:extLst>
                <a:ext uri="{FF2B5EF4-FFF2-40B4-BE49-F238E27FC236}">
                  <a16:creationId xmlns:a16="http://schemas.microsoft.com/office/drawing/2014/main" id="{49BD061B-3BC3-49FE-8C7A-0684338D8E31}"/>
                </a:ext>
              </a:extLst>
            </p:cNvPr>
            <p:cNvSpPr>
              <a:spLocks/>
            </p:cNvSpPr>
            <p:nvPr userDrawn="1"/>
          </p:nvSpPr>
          <p:spPr bwMode="auto">
            <a:xfrm>
              <a:off x="3598863" y="6289675"/>
              <a:ext cx="274638" cy="388937"/>
            </a:xfrm>
            <a:custGeom>
              <a:avLst/>
              <a:gdLst>
                <a:gd name="T0" fmla="*/ 47 w 173"/>
                <a:gd name="T1" fmla="*/ 155 h 245"/>
                <a:gd name="T2" fmla="*/ 84 w 173"/>
                <a:gd name="T3" fmla="*/ 155 h 245"/>
                <a:gd name="T4" fmla="*/ 121 w 173"/>
                <a:gd name="T5" fmla="*/ 111 h 245"/>
                <a:gd name="T6" fmla="*/ 102 w 173"/>
                <a:gd name="T7" fmla="*/ 111 h 245"/>
                <a:gd name="T8" fmla="*/ 102 w 173"/>
                <a:gd name="T9" fmla="*/ 92 h 245"/>
                <a:gd name="T10" fmla="*/ 171 w 173"/>
                <a:gd name="T11" fmla="*/ 92 h 245"/>
                <a:gd name="T12" fmla="*/ 171 w 173"/>
                <a:gd name="T13" fmla="*/ 111 h 245"/>
                <a:gd name="T14" fmla="*/ 147 w 173"/>
                <a:gd name="T15" fmla="*/ 111 h 245"/>
                <a:gd name="T16" fmla="*/ 103 w 173"/>
                <a:gd name="T17" fmla="*/ 165 h 245"/>
                <a:gd name="T18" fmla="*/ 150 w 173"/>
                <a:gd name="T19" fmla="*/ 225 h 245"/>
                <a:gd name="T20" fmla="*/ 173 w 173"/>
                <a:gd name="T21" fmla="*/ 225 h 245"/>
                <a:gd name="T22" fmla="*/ 173 w 173"/>
                <a:gd name="T23" fmla="*/ 245 h 245"/>
                <a:gd name="T24" fmla="*/ 136 w 173"/>
                <a:gd name="T25" fmla="*/ 245 h 245"/>
                <a:gd name="T26" fmla="*/ 82 w 173"/>
                <a:gd name="T27" fmla="*/ 174 h 245"/>
                <a:gd name="T28" fmla="*/ 47 w 173"/>
                <a:gd name="T29" fmla="*/ 174 h 245"/>
                <a:gd name="T30" fmla="*/ 47 w 173"/>
                <a:gd name="T31" fmla="*/ 225 h 245"/>
                <a:gd name="T32" fmla="*/ 68 w 173"/>
                <a:gd name="T33" fmla="*/ 225 h 245"/>
                <a:gd name="T34" fmla="*/ 68 w 173"/>
                <a:gd name="T35" fmla="*/ 245 h 245"/>
                <a:gd name="T36" fmla="*/ 0 w 173"/>
                <a:gd name="T37" fmla="*/ 245 h 245"/>
                <a:gd name="T38" fmla="*/ 0 w 173"/>
                <a:gd name="T39" fmla="*/ 225 h 245"/>
                <a:gd name="T40" fmla="*/ 23 w 173"/>
                <a:gd name="T41" fmla="*/ 225 h 245"/>
                <a:gd name="T42" fmla="*/ 23 w 173"/>
                <a:gd name="T43" fmla="*/ 20 h 245"/>
                <a:gd name="T44" fmla="*/ 0 w 173"/>
                <a:gd name="T45" fmla="*/ 20 h 245"/>
                <a:gd name="T46" fmla="*/ 0 w 173"/>
                <a:gd name="T47" fmla="*/ 0 h 245"/>
                <a:gd name="T48" fmla="*/ 47 w 173"/>
                <a:gd name="T49" fmla="*/ 0 h 245"/>
                <a:gd name="T50" fmla="*/ 47 w 173"/>
                <a:gd name="T51" fmla="*/ 15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245">
                  <a:moveTo>
                    <a:pt x="47" y="155"/>
                  </a:moveTo>
                  <a:lnTo>
                    <a:pt x="84" y="155"/>
                  </a:lnTo>
                  <a:lnTo>
                    <a:pt x="121" y="111"/>
                  </a:lnTo>
                  <a:lnTo>
                    <a:pt x="102" y="111"/>
                  </a:lnTo>
                  <a:lnTo>
                    <a:pt x="102" y="92"/>
                  </a:lnTo>
                  <a:lnTo>
                    <a:pt x="171" y="92"/>
                  </a:lnTo>
                  <a:lnTo>
                    <a:pt x="171" y="111"/>
                  </a:lnTo>
                  <a:lnTo>
                    <a:pt x="147" y="111"/>
                  </a:lnTo>
                  <a:lnTo>
                    <a:pt x="103" y="165"/>
                  </a:lnTo>
                  <a:lnTo>
                    <a:pt x="150" y="225"/>
                  </a:lnTo>
                  <a:lnTo>
                    <a:pt x="173" y="225"/>
                  </a:lnTo>
                  <a:lnTo>
                    <a:pt x="173" y="245"/>
                  </a:lnTo>
                  <a:lnTo>
                    <a:pt x="136" y="245"/>
                  </a:lnTo>
                  <a:lnTo>
                    <a:pt x="82" y="174"/>
                  </a:lnTo>
                  <a:lnTo>
                    <a:pt x="47" y="174"/>
                  </a:lnTo>
                  <a:lnTo>
                    <a:pt x="47" y="225"/>
                  </a:lnTo>
                  <a:lnTo>
                    <a:pt x="68" y="225"/>
                  </a:lnTo>
                  <a:lnTo>
                    <a:pt x="68" y="245"/>
                  </a:lnTo>
                  <a:lnTo>
                    <a:pt x="0" y="245"/>
                  </a:lnTo>
                  <a:lnTo>
                    <a:pt x="0" y="225"/>
                  </a:lnTo>
                  <a:lnTo>
                    <a:pt x="23" y="225"/>
                  </a:lnTo>
                  <a:lnTo>
                    <a:pt x="23" y="20"/>
                  </a:lnTo>
                  <a:lnTo>
                    <a:pt x="0" y="20"/>
                  </a:lnTo>
                  <a:lnTo>
                    <a:pt x="0" y="0"/>
                  </a:lnTo>
                  <a:lnTo>
                    <a:pt x="47" y="0"/>
                  </a:lnTo>
                  <a:lnTo>
                    <a:pt x="47" y="155"/>
                  </a:lnTo>
                  <a:close/>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20" name="Freeform 18">
              <a:extLst>
                <a:ext uri="{FF2B5EF4-FFF2-40B4-BE49-F238E27FC236}">
                  <a16:creationId xmlns:a16="http://schemas.microsoft.com/office/drawing/2014/main" id="{AB5E23F8-C507-4563-B0B1-C8138F420D2E}"/>
                </a:ext>
              </a:extLst>
            </p:cNvPr>
            <p:cNvSpPr>
              <a:spLocks/>
            </p:cNvSpPr>
            <p:nvPr userDrawn="1"/>
          </p:nvSpPr>
          <p:spPr bwMode="auto">
            <a:xfrm>
              <a:off x="3890963" y="6430962"/>
              <a:ext cx="203200" cy="250825"/>
            </a:xfrm>
            <a:custGeom>
              <a:avLst/>
              <a:gdLst>
                <a:gd name="T0" fmla="*/ 22 w 128"/>
                <a:gd name="T1" fmla="*/ 105 h 157"/>
                <a:gd name="T2" fmla="*/ 22 w 128"/>
                <a:gd name="T3" fmla="*/ 109 h 157"/>
                <a:gd name="T4" fmla="*/ 63 w 128"/>
                <a:gd name="T5" fmla="*/ 137 h 157"/>
                <a:gd name="T6" fmla="*/ 104 w 128"/>
                <a:gd name="T7" fmla="*/ 113 h 157"/>
                <a:gd name="T8" fmla="*/ 61 w 128"/>
                <a:gd name="T9" fmla="*/ 88 h 157"/>
                <a:gd name="T10" fmla="*/ 4 w 128"/>
                <a:gd name="T11" fmla="*/ 43 h 157"/>
                <a:gd name="T12" fmla="*/ 62 w 128"/>
                <a:gd name="T13" fmla="*/ 0 h 157"/>
                <a:gd name="T14" fmla="*/ 124 w 128"/>
                <a:gd name="T15" fmla="*/ 42 h 157"/>
                <a:gd name="T16" fmla="*/ 124 w 128"/>
                <a:gd name="T17" fmla="*/ 53 h 157"/>
                <a:gd name="T18" fmla="*/ 101 w 128"/>
                <a:gd name="T19" fmla="*/ 53 h 157"/>
                <a:gd name="T20" fmla="*/ 101 w 128"/>
                <a:gd name="T21" fmla="*/ 46 h 157"/>
                <a:gd name="T22" fmla="*/ 63 w 128"/>
                <a:gd name="T23" fmla="*/ 20 h 157"/>
                <a:gd name="T24" fmla="*/ 28 w 128"/>
                <a:gd name="T25" fmla="*/ 43 h 157"/>
                <a:gd name="T26" fmla="*/ 71 w 128"/>
                <a:gd name="T27" fmla="*/ 69 h 157"/>
                <a:gd name="T28" fmla="*/ 128 w 128"/>
                <a:gd name="T29" fmla="*/ 113 h 157"/>
                <a:gd name="T30" fmla="*/ 64 w 128"/>
                <a:gd name="T31" fmla="*/ 157 h 157"/>
                <a:gd name="T32" fmla="*/ 0 w 128"/>
                <a:gd name="T33" fmla="*/ 115 h 157"/>
                <a:gd name="T34" fmla="*/ 0 w 128"/>
                <a:gd name="T35" fmla="*/ 105 h 157"/>
                <a:gd name="T36" fmla="*/ 22 w 128"/>
                <a:gd name="T3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57">
                  <a:moveTo>
                    <a:pt x="22" y="105"/>
                  </a:moveTo>
                  <a:cubicBezTo>
                    <a:pt x="22" y="109"/>
                    <a:pt x="22" y="109"/>
                    <a:pt x="22" y="109"/>
                  </a:cubicBezTo>
                  <a:cubicBezTo>
                    <a:pt x="22" y="124"/>
                    <a:pt x="35" y="137"/>
                    <a:pt x="63" y="137"/>
                  </a:cubicBezTo>
                  <a:cubicBezTo>
                    <a:pt x="91" y="137"/>
                    <a:pt x="104" y="128"/>
                    <a:pt x="104" y="113"/>
                  </a:cubicBezTo>
                  <a:cubicBezTo>
                    <a:pt x="104" y="97"/>
                    <a:pt x="83" y="92"/>
                    <a:pt x="61" y="88"/>
                  </a:cubicBezTo>
                  <a:cubicBezTo>
                    <a:pt x="34" y="83"/>
                    <a:pt x="4" y="76"/>
                    <a:pt x="4" y="43"/>
                  </a:cubicBezTo>
                  <a:cubicBezTo>
                    <a:pt x="4" y="17"/>
                    <a:pt x="28" y="0"/>
                    <a:pt x="62" y="0"/>
                  </a:cubicBezTo>
                  <a:cubicBezTo>
                    <a:pt x="107" y="0"/>
                    <a:pt x="124" y="19"/>
                    <a:pt x="124" y="42"/>
                  </a:cubicBezTo>
                  <a:cubicBezTo>
                    <a:pt x="124" y="53"/>
                    <a:pt x="124" y="53"/>
                    <a:pt x="124" y="53"/>
                  </a:cubicBezTo>
                  <a:cubicBezTo>
                    <a:pt x="101" y="53"/>
                    <a:pt x="101" y="53"/>
                    <a:pt x="101" y="53"/>
                  </a:cubicBezTo>
                  <a:cubicBezTo>
                    <a:pt x="101" y="46"/>
                    <a:pt x="101" y="46"/>
                    <a:pt x="101" y="46"/>
                  </a:cubicBezTo>
                  <a:cubicBezTo>
                    <a:pt x="101" y="30"/>
                    <a:pt x="90" y="20"/>
                    <a:pt x="63" y="20"/>
                  </a:cubicBezTo>
                  <a:cubicBezTo>
                    <a:pt x="46" y="20"/>
                    <a:pt x="28" y="27"/>
                    <a:pt x="28" y="43"/>
                  </a:cubicBezTo>
                  <a:cubicBezTo>
                    <a:pt x="28" y="61"/>
                    <a:pt x="49" y="65"/>
                    <a:pt x="71" y="69"/>
                  </a:cubicBezTo>
                  <a:cubicBezTo>
                    <a:pt x="100" y="74"/>
                    <a:pt x="128" y="83"/>
                    <a:pt x="128" y="113"/>
                  </a:cubicBezTo>
                  <a:cubicBezTo>
                    <a:pt x="128" y="137"/>
                    <a:pt x="109" y="157"/>
                    <a:pt x="64" y="157"/>
                  </a:cubicBezTo>
                  <a:cubicBezTo>
                    <a:pt x="17" y="157"/>
                    <a:pt x="0" y="136"/>
                    <a:pt x="0" y="115"/>
                  </a:cubicBezTo>
                  <a:cubicBezTo>
                    <a:pt x="0" y="105"/>
                    <a:pt x="0" y="105"/>
                    <a:pt x="0" y="105"/>
                  </a:cubicBezTo>
                  <a:lnTo>
                    <a:pt x="22" y="105"/>
                  </a:lnTo>
                  <a:close/>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grpSp>
      <p:sp>
        <p:nvSpPr>
          <p:cNvPr id="21" name="Text Placeholder 11">
            <a:extLst>
              <a:ext uri="{FF2B5EF4-FFF2-40B4-BE49-F238E27FC236}">
                <a16:creationId xmlns:a16="http://schemas.microsoft.com/office/drawing/2014/main" id="{96EAC519-5601-4147-B336-7E50622872AD}"/>
              </a:ext>
            </a:extLst>
          </p:cNvPr>
          <p:cNvSpPr>
            <a:spLocks noGrp="1"/>
          </p:cNvSpPr>
          <p:nvPr>
            <p:ph type="body" sz="quarter" idx="10" hasCustomPrompt="1"/>
          </p:nvPr>
        </p:nvSpPr>
        <p:spPr>
          <a:xfrm>
            <a:off x="510540" y="4422185"/>
            <a:ext cx="10976610" cy="915035"/>
          </a:xfrm>
          <a:prstGeom prst="rect">
            <a:avLst/>
          </a:prstGeom>
        </p:spPr>
        <p:txBody>
          <a:bodyPr anchor="b" anchorCtr="0"/>
          <a:lstStyle>
            <a:lvl1pPr marL="0" indent="0" algn="l">
              <a:lnSpc>
                <a:spcPts val="7000"/>
              </a:lnSpc>
              <a:buNone/>
              <a:defRPr sz="8000" b="1">
                <a:solidFill>
                  <a:srgbClr val="444545"/>
                </a:solidFill>
                <a:latin typeface="Arial" charset="0"/>
                <a:ea typeface="Arial" charset="0"/>
                <a:cs typeface="Arial"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Presentation Title</a:t>
            </a:r>
          </a:p>
        </p:txBody>
      </p:sp>
      <p:sp>
        <p:nvSpPr>
          <p:cNvPr id="22" name="Text Placeholder 11">
            <a:extLst>
              <a:ext uri="{FF2B5EF4-FFF2-40B4-BE49-F238E27FC236}">
                <a16:creationId xmlns:a16="http://schemas.microsoft.com/office/drawing/2014/main" id="{0023D725-04A0-4245-874B-D86E5E425555}"/>
              </a:ext>
            </a:extLst>
          </p:cNvPr>
          <p:cNvSpPr>
            <a:spLocks noGrp="1"/>
          </p:cNvSpPr>
          <p:nvPr>
            <p:ph type="body" sz="quarter" idx="12" hasCustomPrompt="1"/>
          </p:nvPr>
        </p:nvSpPr>
        <p:spPr>
          <a:xfrm>
            <a:off x="515982" y="6416040"/>
            <a:ext cx="10971168" cy="388620"/>
          </a:xfrm>
          <a:prstGeom prst="rect">
            <a:avLst/>
          </a:prstGeom>
        </p:spPr>
        <p:txBody>
          <a:bodyPr lIns="0" tIns="0" rIns="0" bIns="0" anchor="ctr"/>
          <a:lstStyle>
            <a:lvl1pPr marL="0" indent="0" algn="l">
              <a:buNone/>
              <a:defRPr sz="1600" b="0">
                <a:solidFill>
                  <a:schemeClr val="bg1"/>
                </a:solidFill>
                <a:latin typeface="Arial" charset="0"/>
                <a:ea typeface="Arial" charset="0"/>
                <a:cs typeface="Arial"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NAME /  TITLE  /  COMPANY  /  @TWITTERHANDLE</a:t>
            </a:r>
          </a:p>
        </p:txBody>
      </p:sp>
    </p:spTree>
    <p:extLst>
      <p:ext uri="{BB962C8B-B14F-4D97-AF65-F5344CB8AC3E}">
        <p14:creationId xmlns:p14="http://schemas.microsoft.com/office/powerpoint/2010/main" val="71585425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Dabs">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5EA971-BA99-4A24-B0F3-14B22E50AA5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C26C3A60-B7D8-4179-8404-F1B3A26040F3}"/>
              </a:ext>
            </a:extLst>
          </p:cNvPr>
          <p:cNvSpPr>
            <a:spLocks noGrp="1"/>
          </p:cNvSpPr>
          <p:nvPr>
            <p:ph type="body" sz="quarter" idx="10" hasCustomPrompt="1"/>
          </p:nvPr>
        </p:nvSpPr>
        <p:spPr>
          <a:xfrm>
            <a:off x="510540" y="4765085"/>
            <a:ext cx="10066019" cy="915035"/>
          </a:xfrm>
          <a:prstGeom prst="rect">
            <a:avLst/>
          </a:prstGeom>
        </p:spPr>
        <p:txBody>
          <a:bodyPr anchor="b" anchorCtr="0"/>
          <a:lstStyle>
            <a:lvl1pPr marL="0" indent="0" algn="l">
              <a:lnSpc>
                <a:spcPts val="7000"/>
              </a:lnSpc>
              <a:buNone/>
              <a:defRPr sz="8000" b="1">
                <a:solidFill>
                  <a:schemeClr val="bg1"/>
                </a:solidFill>
                <a:latin typeface="Arial" charset="0"/>
                <a:ea typeface="Arial" charset="0"/>
                <a:cs typeface="Arial"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Presentation Title</a:t>
            </a:r>
          </a:p>
        </p:txBody>
      </p:sp>
    </p:spTree>
    <p:extLst>
      <p:ext uri="{BB962C8B-B14F-4D97-AF65-F5344CB8AC3E}">
        <p14:creationId xmlns:p14="http://schemas.microsoft.com/office/powerpoint/2010/main" val="353319658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81693BD-B4ED-4F5E-A181-94C73095A089}"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223550369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1693BD-B4ED-4F5E-A181-94C73095A089}"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140351505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1693BD-B4ED-4F5E-A181-94C73095A089}"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47637743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1693BD-B4ED-4F5E-A181-94C73095A089}"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29274406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891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1693BD-B4ED-4F5E-A181-94C73095A089}" type="datetimeFigureOut">
              <a:rPr lang="en-US" smtClean="0"/>
              <a:t>1/16/2018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407815346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1693BD-B4ED-4F5E-A181-94C73095A089}" type="datetimeFigureOut">
              <a:rPr lang="en-US" smtClean="0"/>
              <a:t>1/16/2018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116636094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1693BD-B4ED-4F5E-A181-94C73095A089}" type="datetimeFigureOut">
              <a:rPr lang="en-US" smtClean="0"/>
              <a:t>1/16/2018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400100141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1693BD-B4ED-4F5E-A181-94C73095A089}"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94420564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1693BD-B4ED-4F5E-A181-94C73095A089}"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216829884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1693BD-B4ED-4F5E-A181-94C73095A089}"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146394311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1693BD-B4ED-4F5E-A181-94C73095A089}"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29169472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98736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7763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55047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473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448108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41164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1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388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833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354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278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93941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762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635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3732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4561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2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5171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07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230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985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4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4592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39647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19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3548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237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8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52499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60419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54061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8056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039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9091592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868280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7072910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1883265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146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773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9603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915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9595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8676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5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711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5444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911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1835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6261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96004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3594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791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991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159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0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09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89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15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451080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399712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3143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83188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2790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61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4421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462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260594931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a:p>
        </p:txBody>
      </p:sp>
    </p:spTree>
    <p:extLst>
      <p:ext uri="{BB962C8B-B14F-4D97-AF65-F5344CB8AC3E}">
        <p14:creationId xmlns:p14="http://schemas.microsoft.com/office/powerpoint/2010/main" val="16865511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31765177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3624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8406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52151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57448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a:p>
        </p:txBody>
      </p:sp>
    </p:spTree>
    <p:extLst>
      <p:ext uri="{BB962C8B-B14F-4D97-AF65-F5344CB8AC3E}">
        <p14:creationId xmlns:p14="http://schemas.microsoft.com/office/powerpoint/2010/main" val="3369359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23997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185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87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8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a:solidFill>
            <a:schemeClr val="bg1"/>
          </a:solidFill>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grp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86D374F3-6EC0-4D2B-AB2B-09686ADCFF6F}"/>
              </a:ext>
            </a:extLst>
          </p:cNvPr>
          <p:cNvGrpSpPr/>
          <p:nvPr userDrawn="1"/>
        </p:nvGrpSpPr>
        <p:grpSpPr>
          <a:xfrm>
            <a:off x="255026" y="1708982"/>
            <a:ext cx="1087157" cy="961394"/>
            <a:chOff x="255025" y="1708982"/>
            <a:chExt cx="1087157" cy="961394"/>
          </a:xfrm>
        </p:grpSpPr>
        <p:sp>
          <p:nvSpPr>
            <p:cNvPr id="161" name="TextBox 160">
              <a:extLst>
                <a:ext uri="{FF2B5EF4-FFF2-40B4-BE49-F238E27FC236}">
                  <a16:creationId xmlns:a16="http://schemas.microsoft.com/office/drawing/2014/main" id="{C3611954-2E0D-46C1-A49E-FD0FD39537A0}"/>
                </a:ext>
              </a:extLst>
            </p:cNvPr>
            <p:cNvSpPr txBox="1"/>
            <p:nvPr/>
          </p:nvSpPr>
          <p:spPr>
            <a:xfrm>
              <a:off x="255025" y="2326949"/>
              <a:ext cx="1087157" cy="343427"/>
            </a:xfrm>
            <a:prstGeom prst="rect">
              <a:avLst/>
            </a:prstGeom>
            <a:noFill/>
          </p:spPr>
          <p:txBody>
            <a:bodyPr wrap="none" lIns="91440" tIns="45720" rIns="91440" bIns="45720" rtlCol="0">
              <a:spAutoFit/>
            </a:bodyPr>
            <a:lstStyle/>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2" name="Group 161">
              <a:extLst>
                <a:ext uri="{FF2B5EF4-FFF2-40B4-BE49-F238E27FC236}">
                  <a16:creationId xmlns:a16="http://schemas.microsoft.com/office/drawing/2014/main" id="{9FF88576-8520-44A1-94DF-A821E4A52E42}"/>
                </a:ext>
              </a:extLst>
            </p:cNvPr>
            <p:cNvGrpSpPr/>
            <p:nvPr/>
          </p:nvGrpSpPr>
          <p:grpSpPr>
            <a:xfrm>
              <a:off x="371360" y="1708982"/>
              <a:ext cx="854487" cy="632758"/>
              <a:chOff x="10141337" y="3202590"/>
              <a:chExt cx="1753007" cy="1298123"/>
            </a:xfrm>
          </p:grpSpPr>
          <p:grpSp>
            <p:nvGrpSpPr>
              <p:cNvPr id="163" name="Group 162">
                <a:extLst>
                  <a:ext uri="{FF2B5EF4-FFF2-40B4-BE49-F238E27FC236}">
                    <a16:creationId xmlns:a16="http://schemas.microsoft.com/office/drawing/2014/main" id="{CF042403-BA51-4B45-A3BA-30CFC4FE2C93}"/>
                  </a:ext>
                </a:extLst>
              </p:cNvPr>
              <p:cNvGrpSpPr/>
              <p:nvPr/>
            </p:nvGrpSpPr>
            <p:grpSpPr>
              <a:xfrm>
                <a:off x="10141337" y="3202590"/>
                <a:ext cx="1753007" cy="1194252"/>
                <a:chOff x="7846467" y="4929486"/>
                <a:chExt cx="1534842" cy="1045625"/>
              </a:xfrm>
            </p:grpSpPr>
            <p:sp>
              <p:nvSpPr>
                <p:cNvPr id="215" name="Freeform 74">
                  <a:extLst>
                    <a:ext uri="{FF2B5EF4-FFF2-40B4-BE49-F238E27FC236}">
                      <a16:creationId xmlns:a16="http://schemas.microsoft.com/office/drawing/2014/main" id="{031FB632-41B3-483C-BFA0-21DBD0CBC90D}"/>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75">
                  <a:extLst>
                    <a:ext uri="{FF2B5EF4-FFF2-40B4-BE49-F238E27FC236}">
                      <a16:creationId xmlns:a16="http://schemas.microsoft.com/office/drawing/2014/main" id="{5A46B538-63A7-41F0-B5A9-32A5E22A7D44}"/>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nvGrpSpPr>
                <p:cNvPr id="217" name="Group 216">
                  <a:extLst>
                    <a:ext uri="{FF2B5EF4-FFF2-40B4-BE49-F238E27FC236}">
                      <a16:creationId xmlns:a16="http://schemas.microsoft.com/office/drawing/2014/main" id="{50796E74-59F3-455F-B514-9B4EE2644896}"/>
                    </a:ext>
                  </a:extLst>
                </p:cNvPr>
                <p:cNvGrpSpPr/>
                <p:nvPr/>
              </p:nvGrpSpPr>
              <p:grpSpPr>
                <a:xfrm>
                  <a:off x="7945970" y="4929486"/>
                  <a:ext cx="841081" cy="1040471"/>
                  <a:chOff x="7945970" y="4929486"/>
                  <a:chExt cx="841081" cy="1040471"/>
                </a:xfrm>
              </p:grpSpPr>
              <p:sp>
                <p:nvSpPr>
                  <p:cNvPr id="218" name="Freeform 77">
                    <a:extLst>
                      <a:ext uri="{FF2B5EF4-FFF2-40B4-BE49-F238E27FC236}">
                        <a16:creationId xmlns:a16="http://schemas.microsoft.com/office/drawing/2014/main" id="{1417D3BA-C2EF-4695-B6AE-FC3636FEAD8C}"/>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19" name="Freeform 78">
                    <a:extLst>
                      <a:ext uri="{FF2B5EF4-FFF2-40B4-BE49-F238E27FC236}">
                        <a16:creationId xmlns:a16="http://schemas.microsoft.com/office/drawing/2014/main" id="{22362115-5091-4647-A94F-94ED8AF11601}"/>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20" name="Freeform 79">
                    <a:extLst>
                      <a:ext uri="{FF2B5EF4-FFF2-40B4-BE49-F238E27FC236}">
                        <a16:creationId xmlns:a16="http://schemas.microsoft.com/office/drawing/2014/main" id="{EF9278B9-E1EE-4F46-83BD-950267673839}"/>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grpSp>
          <p:grpSp>
            <p:nvGrpSpPr>
              <p:cNvPr id="164" name="Group 163">
                <a:extLst>
                  <a:ext uri="{FF2B5EF4-FFF2-40B4-BE49-F238E27FC236}">
                    <a16:creationId xmlns:a16="http://schemas.microsoft.com/office/drawing/2014/main" id="{E2C99C56-27A7-402D-AA4F-4F1270894617}"/>
                  </a:ext>
                </a:extLst>
              </p:cNvPr>
              <p:cNvGrpSpPr/>
              <p:nvPr/>
            </p:nvGrpSpPr>
            <p:grpSpPr>
              <a:xfrm>
                <a:off x="11183606" y="3473584"/>
                <a:ext cx="251959" cy="380267"/>
                <a:chOff x="7708558" y="5425736"/>
                <a:chExt cx="320989" cy="484450"/>
              </a:xfrm>
            </p:grpSpPr>
            <p:grpSp>
              <p:nvGrpSpPr>
                <p:cNvPr id="204" name="Group 203">
                  <a:extLst>
                    <a:ext uri="{FF2B5EF4-FFF2-40B4-BE49-F238E27FC236}">
                      <a16:creationId xmlns:a16="http://schemas.microsoft.com/office/drawing/2014/main" id="{78E9F5B4-E25F-48E2-8DA3-CFF63FFEEB0E}"/>
                    </a:ext>
                  </a:extLst>
                </p:cNvPr>
                <p:cNvGrpSpPr/>
                <p:nvPr/>
              </p:nvGrpSpPr>
              <p:grpSpPr>
                <a:xfrm>
                  <a:off x="7708558" y="5425736"/>
                  <a:ext cx="320989" cy="484450"/>
                  <a:chOff x="3256218" y="3404690"/>
                  <a:chExt cx="715704" cy="1109833"/>
                </a:xfrm>
              </p:grpSpPr>
              <p:grpSp>
                <p:nvGrpSpPr>
                  <p:cNvPr id="206" name="Group 205">
                    <a:extLst>
                      <a:ext uri="{FF2B5EF4-FFF2-40B4-BE49-F238E27FC236}">
                        <a16:creationId xmlns:a16="http://schemas.microsoft.com/office/drawing/2014/main" id="{0766DFD0-8415-44EB-9314-B4FA8DCA6519}"/>
                      </a:ext>
                    </a:extLst>
                  </p:cNvPr>
                  <p:cNvGrpSpPr>
                    <a:grpSpLocks noChangeAspect="1"/>
                  </p:cNvGrpSpPr>
                  <p:nvPr/>
                </p:nvGrpSpPr>
                <p:grpSpPr>
                  <a:xfrm>
                    <a:off x="3256218" y="3404690"/>
                    <a:ext cx="715704" cy="1109833"/>
                    <a:chOff x="6446738" y="4659402"/>
                    <a:chExt cx="1004711" cy="1557995"/>
                  </a:xfrm>
                </p:grpSpPr>
                <p:sp>
                  <p:nvSpPr>
                    <p:cNvPr id="211" name="Rounded Rectangle 88">
                      <a:extLst>
                        <a:ext uri="{FF2B5EF4-FFF2-40B4-BE49-F238E27FC236}">
                          <a16:creationId xmlns:a16="http://schemas.microsoft.com/office/drawing/2014/main" id="{C71F7AEC-931A-46D5-9944-50B53EE1B1B9}"/>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64AE447A-2E98-4076-A701-13D4A243B2A6}"/>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3" name="Rounded Rectangle 90">
                      <a:extLst>
                        <a:ext uri="{FF2B5EF4-FFF2-40B4-BE49-F238E27FC236}">
                          <a16:creationId xmlns:a16="http://schemas.microsoft.com/office/drawing/2014/main" id="{542297FE-C258-4CCD-BB3B-74CE6742FC35}"/>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4" name="Oval 213">
                      <a:extLst>
                        <a:ext uri="{FF2B5EF4-FFF2-40B4-BE49-F238E27FC236}">
                          <a16:creationId xmlns:a16="http://schemas.microsoft.com/office/drawing/2014/main" id="{2C7302C2-3192-4BF4-836F-20835A42E729}"/>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07" name="Group 206">
                    <a:extLst>
                      <a:ext uri="{FF2B5EF4-FFF2-40B4-BE49-F238E27FC236}">
                        <a16:creationId xmlns:a16="http://schemas.microsoft.com/office/drawing/2014/main" id="{2ADD6454-E885-41F2-8993-8F1CA9B595AD}"/>
                      </a:ext>
                    </a:extLst>
                  </p:cNvPr>
                  <p:cNvGrpSpPr/>
                  <p:nvPr/>
                </p:nvGrpSpPr>
                <p:grpSpPr>
                  <a:xfrm>
                    <a:off x="3381774" y="3675996"/>
                    <a:ext cx="447207" cy="551677"/>
                    <a:chOff x="8055373" y="3635514"/>
                    <a:chExt cx="1066706" cy="1315899"/>
                  </a:xfrm>
                </p:grpSpPr>
                <p:sp>
                  <p:nvSpPr>
                    <p:cNvPr id="208" name="Freeform 85">
                      <a:extLst>
                        <a:ext uri="{FF2B5EF4-FFF2-40B4-BE49-F238E27FC236}">
                          <a16:creationId xmlns:a16="http://schemas.microsoft.com/office/drawing/2014/main" id="{D4C92275-0377-4AF1-AF50-68D88107D67E}"/>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9" name="Freeform 86">
                      <a:extLst>
                        <a:ext uri="{FF2B5EF4-FFF2-40B4-BE49-F238E27FC236}">
                          <a16:creationId xmlns:a16="http://schemas.microsoft.com/office/drawing/2014/main" id="{2AF7A9D4-2FBF-40F5-9A2E-35A1A9439C9A}"/>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0" name="Freeform 87">
                      <a:extLst>
                        <a:ext uri="{FF2B5EF4-FFF2-40B4-BE49-F238E27FC236}">
                          <a16:creationId xmlns:a16="http://schemas.microsoft.com/office/drawing/2014/main" id="{C76CCF77-F1EC-4642-8D37-7421808EFA27}"/>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sp>
              <p:nvSpPr>
                <p:cNvPr id="205" name="Freeform 82">
                  <a:extLst>
                    <a:ext uri="{FF2B5EF4-FFF2-40B4-BE49-F238E27FC236}">
                      <a16:creationId xmlns:a16="http://schemas.microsoft.com/office/drawing/2014/main" id="{04125D9B-721D-4311-93D2-C273E3E09D46}"/>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05D5ADF-8916-432F-A66C-858AB0C5C966}"/>
                  </a:ext>
                </a:extLst>
              </p:cNvPr>
              <p:cNvGrpSpPr/>
              <p:nvPr/>
            </p:nvGrpSpPr>
            <p:grpSpPr>
              <a:xfrm flipH="1">
                <a:off x="10486300" y="3670645"/>
                <a:ext cx="516610" cy="558460"/>
                <a:chOff x="9648816" y="3253646"/>
                <a:chExt cx="631523" cy="674324"/>
              </a:xfrm>
            </p:grpSpPr>
            <p:sp>
              <p:nvSpPr>
                <p:cNvPr id="195" name="Rectangle 194">
                  <a:extLst>
                    <a:ext uri="{FF2B5EF4-FFF2-40B4-BE49-F238E27FC236}">
                      <a16:creationId xmlns:a16="http://schemas.microsoft.com/office/drawing/2014/main" id="{B680DC32-3EEF-4412-B895-2F173912AAED}"/>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4A369A-22C1-4621-B7BA-B946DDDC406F}"/>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E08D1B6A-09F6-4646-A456-E70A9565147D}"/>
                    </a:ext>
                  </a:extLst>
                </p:cNvPr>
                <p:cNvGrpSpPr/>
                <p:nvPr/>
              </p:nvGrpSpPr>
              <p:grpSpPr>
                <a:xfrm>
                  <a:off x="9648816" y="3253646"/>
                  <a:ext cx="563131" cy="674324"/>
                  <a:chOff x="9624996" y="3253646"/>
                  <a:chExt cx="563131" cy="674324"/>
                </a:xfrm>
              </p:grpSpPr>
              <p:sp>
                <p:nvSpPr>
                  <p:cNvPr id="198" name="Rectangle 197">
                    <a:extLst>
                      <a:ext uri="{FF2B5EF4-FFF2-40B4-BE49-F238E27FC236}">
                        <a16:creationId xmlns:a16="http://schemas.microsoft.com/office/drawing/2014/main" id="{4C0423FE-BE6D-4248-81C7-09315C668F67}"/>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BCC51452-DD95-49D3-B605-FCFE90345FFB}"/>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82434E5-6CFA-41AF-97FB-5567BA233C5D}"/>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4571F10-E19A-4E5A-9A0D-4FF867A3C45A}"/>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08AF5392-6FF2-4D44-8323-40D4D571BC9C}"/>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101">
                    <a:extLst>
                      <a:ext uri="{FF2B5EF4-FFF2-40B4-BE49-F238E27FC236}">
                        <a16:creationId xmlns:a16="http://schemas.microsoft.com/office/drawing/2014/main" id="{D2782CB2-EEDA-477A-AE00-E655273D6DE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0920679B-598C-4E25-97C1-7C92237F0D1B}"/>
                  </a:ext>
                </a:extLst>
              </p:cNvPr>
              <p:cNvGrpSpPr>
                <a:grpSpLocks noChangeAspect="1"/>
              </p:cNvGrpSpPr>
              <p:nvPr/>
            </p:nvGrpSpPr>
            <p:grpSpPr>
              <a:xfrm>
                <a:off x="10840184" y="3651423"/>
                <a:ext cx="545316" cy="545316"/>
                <a:chOff x="5652683" y="1636246"/>
                <a:chExt cx="3791758" cy="3791758"/>
              </a:xfrm>
            </p:grpSpPr>
            <p:sp>
              <p:nvSpPr>
                <p:cNvPr id="190" name="Oval 189">
                  <a:extLst>
                    <a:ext uri="{FF2B5EF4-FFF2-40B4-BE49-F238E27FC236}">
                      <a16:creationId xmlns:a16="http://schemas.microsoft.com/office/drawing/2014/main" id="{176B3D78-98C8-477F-87B0-9864CC18086A}"/>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1" name="Oval 190">
                  <a:extLst>
                    <a:ext uri="{FF2B5EF4-FFF2-40B4-BE49-F238E27FC236}">
                      <a16:creationId xmlns:a16="http://schemas.microsoft.com/office/drawing/2014/main" id="{DE5FEEA2-033A-48F9-9CA3-0832CF98AB04}"/>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2" name="Freeform 105">
                  <a:extLst>
                    <a:ext uri="{FF2B5EF4-FFF2-40B4-BE49-F238E27FC236}">
                      <a16:creationId xmlns:a16="http://schemas.microsoft.com/office/drawing/2014/main" id="{E863A7FA-3491-43B8-A6ED-AC0C258DE796}"/>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3" name="Rounded Rectangle 106">
                  <a:extLst>
                    <a:ext uri="{FF2B5EF4-FFF2-40B4-BE49-F238E27FC236}">
                      <a16:creationId xmlns:a16="http://schemas.microsoft.com/office/drawing/2014/main" id="{2E4AF7BD-3CB7-46FC-82A9-0F0B16F41119}"/>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4" name="Oval 193">
                  <a:extLst>
                    <a:ext uri="{FF2B5EF4-FFF2-40B4-BE49-F238E27FC236}">
                      <a16:creationId xmlns:a16="http://schemas.microsoft.com/office/drawing/2014/main" id="{4EC832A2-E203-42C6-8B56-6DB819914207}"/>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67" name="Group 166">
                <a:extLst>
                  <a:ext uri="{FF2B5EF4-FFF2-40B4-BE49-F238E27FC236}">
                    <a16:creationId xmlns:a16="http://schemas.microsoft.com/office/drawing/2014/main" id="{71682223-73B5-4A72-9718-2419F216D4AE}"/>
                  </a:ext>
                </a:extLst>
              </p:cNvPr>
              <p:cNvGrpSpPr/>
              <p:nvPr/>
            </p:nvGrpSpPr>
            <p:grpSpPr>
              <a:xfrm>
                <a:off x="11199032" y="3710619"/>
                <a:ext cx="626705" cy="522059"/>
                <a:chOff x="11344929" y="5529863"/>
                <a:chExt cx="861555" cy="717694"/>
              </a:xfrm>
            </p:grpSpPr>
            <p:sp>
              <p:nvSpPr>
                <p:cNvPr id="173" name="Rectangle 172">
                  <a:extLst>
                    <a:ext uri="{FF2B5EF4-FFF2-40B4-BE49-F238E27FC236}">
                      <a16:creationId xmlns:a16="http://schemas.microsoft.com/office/drawing/2014/main" id="{F8DF5EEE-9386-46B4-A0AA-11A0F3372192}"/>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21">
                  <a:extLst>
                    <a:ext uri="{FF2B5EF4-FFF2-40B4-BE49-F238E27FC236}">
                      <a16:creationId xmlns:a16="http://schemas.microsoft.com/office/drawing/2014/main" id="{B4BD4187-9F37-4AFC-89AB-6D55BBE11DCB}"/>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29">
                  <a:extLst>
                    <a:ext uri="{FF2B5EF4-FFF2-40B4-BE49-F238E27FC236}">
                      <a16:creationId xmlns:a16="http://schemas.microsoft.com/office/drawing/2014/main" id="{E309036A-BB0C-4CDE-B605-1A14BD7B175B}"/>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FA164F02-4CE9-4AD6-A94E-6960FE67C7BF}"/>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DCED6FD3-4323-420F-8F01-D62ECBBCE4E7}"/>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2ED454D0-91D0-430F-B543-5AD0D2375511}"/>
                    </a:ext>
                  </a:extLst>
                </p:cNvPr>
                <p:cNvGrpSpPr/>
                <p:nvPr/>
              </p:nvGrpSpPr>
              <p:grpSpPr>
                <a:xfrm>
                  <a:off x="12049484" y="5746165"/>
                  <a:ext cx="157000" cy="282837"/>
                  <a:chOff x="12049484" y="5746165"/>
                  <a:chExt cx="157000" cy="282837"/>
                </a:xfrm>
              </p:grpSpPr>
              <p:sp>
                <p:nvSpPr>
                  <p:cNvPr id="182" name="Rectangle 181">
                    <a:extLst>
                      <a:ext uri="{FF2B5EF4-FFF2-40B4-BE49-F238E27FC236}">
                        <a16:creationId xmlns:a16="http://schemas.microsoft.com/office/drawing/2014/main" id="{2C118E3B-5359-4944-95AC-FEB1EFBA1987}"/>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6A60120A-4609-418E-B6B3-142C3E7E3E7C}"/>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5B0604B9-8FEF-4544-B83E-B5D7CFB58047}"/>
                      </a:ext>
                    </a:extLst>
                  </p:cNvPr>
                  <p:cNvGrpSpPr/>
                  <p:nvPr/>
                </p:nvGrpSpPr>
                <p:grpSpPr>
                  <a:xfrm rot="20781386">
                    <a:off x="12049484" y="5867299"/>
                    <a:ext cx="57287" cy="161703"/>
                    <a:chOff x="5436091" y="1788525"/>
                    <a:chExt cx="99173" cy="275154"/>
                  </a:xfrm>
                  <a:solidFill>
                    <a:srgbClr val="777777"/>
                  </a:solidFill>
                </p:grpSpPr>
                <p:sp>
                  <p:nvSpPr>
                    <p:cNvPr id="188" name="Rectangle 187">
                      <a:extLst>
                        <a:ext uri="{FF2B5EF4-FFF2-40B4-BE49-F238E27FC236}">
                          <a16:creationId xmlns:a16="http://schemas.microsoft.com/office/drawing/2014/main" id="{1E801360-B645-4363-BC17-E5AD0CD90A00}"/>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Diagonal Stripe 188">
                      <a:extLst>
                        <a:ext uri="{FF2B5EF4-FFF2-40B4-BE49-F238E27FC236}">
                          <a16:creationId xmlns:a16="http://schemas.microsoft.com/office/drawing/2014/main" id="{4B184595-F13D-41F1-8C52-262FE48EF3C0}"/>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B58A25C-75B7-473E-94F4-63A0B8CAF10D}"/>
                      </a:ext>
                    </a:extLst>
                  </p:cNvPr>
                  <p:cNvGrpSpPr/>
                  <p:nvPr/>
                </p:nvGrpSpPr>
                <p:grpSpPr>
                  <a:xfrm rot="20781386" flipH="1">
                    <a:off x="12149197" y="5843095"/>
                    <a:ext cx="57287" cy="161703"/>
                    <a:chOff x="5416673" y="1788525"/>
                    <a:chExt cx="99173" cy="275154"/>
                  </a:xfrm>
                  <a:solidFill>
                    <a:srgbClr val="777777"/>
                  </a:solidFill>
                </p:grpSpPr>
                <p:sp>
                  <p:nvSpPr>
                    <p:cNvPr id="186" name="Rectangle 185">
                      <a:extLst>
                        <a:ext uri="{FF2B5EF4-FFF2-40B4-BE49-F238E27FC236}">
                          <a16:creationId xmlns:a16="http://schemas.microsoft.com/office/drawing/2014/main" id="{89E5FE8E-CCA0-4007-843C-C9A5765F722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Diagonal Stripe 186">
                      <a:extLst>
                        <a:ext uri="{FF2B5EF4-FFF2-40B4-BE49-F238E27FC236}">
                          <a16:creationId xmlns:a16="http://schemas.microsoft.com/office/drawing/2014/main" id="{455FD509-E8E4-46D9-A3ED-EAD09B8D2101}"/>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9" name="Rounded Rectangle 115">
                  <a:extLst>
                    <a:ext uri="{FF2B5EF4-FFF2-40B4-BE49-F238E27FC236}">
                      <a16:creationId xmlns:a16="http://schemas.microsoft.com/office/drawing/2014/main" id="{3CC2F4C2-25B0-4736-B156-2073949D3ECD}"/>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ounded Rectangle 116">
                  <a:extLst>
                    <a:ext uri="{FF2B5EF4-FFF2-40B4-BE49-F238E27FC236}">
                      <a16:creationId xmlns:a16="http://schemas.microsoft.com/office/drawing/2014/main" id="{1A3214D0-7E59-44A9-A345-4578B8C6F186}"/>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62E2CD6D-DC60-4486-B7F1-2807586FC7C0}"/>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AC3B578-691C-46ED-980C-9BCBE814E6C7}"/>
                  </a:ext>
                </a:extLst>
              </p:cNvPr>
              <p:cNvGrpSpPr/>
              <p:nvPr/>
            </p:nvGrpSpPr>
            <p:grpSpPr>
              <a:xfrm>
                <a:off x="10776773" y="3978806"/>
                <a:ext cx="581277" cy="521907"/>
                <a:chOff x="-2759707" y="1099472"/>
                <a:chExt cx="7926138" cy="6799719"/>
              </a:xfrm>
            </p:grpSpPr>
            <p:sp>
              <p:nvSpPr>
                <p:cNvPr id="169" name="Rectangle 317">
                  <a:extLst>
                    <a:ext uri="{FF2B5EF4-FFF2-40B4-BE49-F238E27FC236}">
                      <a16:creationId xmlns:a16="http://schemas.microsoft.com/office/drawing/2014/main" id="{61D337B8-E923-493E-9876-A78901743F8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ounded Rectangle 128">
                  <a:extLst>
                    <a:ext uri="{FF2B5EF4-FFF2-40B4-BE49-F238E27FC236}">
                      <a16:creationId xmlns:a16="http://schemas.microsoft.com/office/drawing/2014/main" id="{9ED46A65-4680-45E0-BE7A-19E8F6B06E4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8A0718FD-D622-4EF1-946E-DD451CB72EB4}"/>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995658FA-B457-40F5-A65B-5B5531BFD4D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21" name="Group 220">
            <a:extLst>
              <a:ext uri="{FF2B5EF4-FFF2-40B4-BE49-F238E27FC236}">
                <a16:creationId xmlns:a16="http://schemas.microsoft.com/office/drawing/2014/main" id="{4E94BA72-4FB3-4264-8109-37C9406120E3}"/>
              </a:ext>
            </a:extLst>
          </p:cNvPr>
          <p:cNvGrpSpPr/>
          <p:nvPr userDrawn="1"/>
        </p:nvGrpSpPr>
        <p:grpSpPr>
          <a:xfrm>
            <a:off x="68730" y="4747625"/>
            <a:ext cx="1426688" cy="916768"/>
            <a:chOff x="65242" y="4000957"/>
            <a:chExt cx="1426688" cy="916768"/>
          </a:xfrm>
        </p:grpSpPr>
        <p:sp>
          <p:nvSpPr>
            <p:cNvPr id="222" name="TextBox 221">
              <a:extLst>
                <a:ext uri="{FF2B5EF4-FFF2-40B4-BE49-F238E27FC236}">
                  <a16:creationId xmlns:a16="http://schemas.microsoft.com/office/drawing/2014/main" id="{F8E0AB69-DB21-435C-8E39-137A37106972}"/>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BUSINESS / CUSTOM APPS</a:t>
              </a:r>
            </a:p>
            <a:p>
              <a:r>
                <a:rPr lang="en-US" sz="900" dirty="0"/>
                <a:t>(STRUCTURED)</a:t>
              </a:r>
            </a:p>
          </p:txBody>
        </p:sp>
        <p:grpSp>
          <p:nvGrpSpPr>
            <p:cNvPr id="223" name="Group 222">
              <a:extLst>
                <a:ext uri="{FF2B5EF4-FFF2-40B4-BE49-F238E27FC236}">
                  <a16:creationId xmlns:a16="http://schemas.microsoft.com/office/drawing/2014/main" id="{99B4FD6F-66E4-4525-905A-002C419CBF85}"/>
                </a:ext>
              </a:extLst>
            </p:cNvPr>
            <p:cNvGrpSpPr/>
            <p:nvPr/>
          </p:nvGrpSpPr>
          <p:grpSpPr>
            <a:xfrm>
              <a:off x="244675" y="4000957"/>
              <a:ext cx="1067822" cy="398972"/>
              <a:chOff x="94228" y="4054674"/>
              <a:chExt cx="1327848" cy="496126"/>
            </a:xfrm>
          </p:grpSpPr>
          <p:grpSp>
            <p:nvGrpSpPr>
              <p:cNvPr id="224" name="Group 223">
                <a:extLst>
                  <a:ext uri="{FF2B5EF4-FFF2-40B4-BE49-F238E27FC236}">
                    <a16:creationId xmlns:a16="http://schemas.microsoft.com/office/drawing/2014/main" id="{4E2E9BD6-4FF4-4BAD-8601-08033BAA95E3}"/>
                  </a:ext>
                </a:extLst>
              </p:cNvPr>
              <p:cNvGrpSpPr/>
              <p:nvPr/>
            </p:nvGrpSpPr>
            <p:grpSpPr>
              <a:xfrm>
                <a:off x="94228" y="4054674"/>
                <a:ext cx="565043" cy="490322"/>
                <a:chOff x="582887" y="2608468"/>
                <a:chExt cx="565043" cy="490322"/>
              </a:xfrm>
            </p:grpSpPr>
            <p:grpSp>
              <p:nvGrpSpPr>
                <p:cNvPr id="275" name="Group 274">
                  <a:extLst>
                    <a:ext uri="{FF2B5EF4-FFF2-40B4-BE49-F238E27FC236}">
                      <a16:creationId xmlns:a16="http://schemas.microsoft.com/office/drawing/2014/main" id="{2DA2EADE-4AD6-47BC-89A2-03CA79A2BDF3}"/>
                    </a:ext>
                  </a:extLst>
                </p:cNvPr>
                <p:cNvGrpSpPr/>
                <p:nvPr/>
              </p:nvGrpSpPr>
              <p:grpSpPr>
                <a:xfrm>
                  <a:off x="582887" y="2608468"/>
                  <a:ext cx="565043" cy="490322"/>
                  <a:chOff x="-2759707" y="1099472"/>
                  <a:chExt cx="7926138" cy="6799719"/>
                </a:xfrm>
              </p:grpSpPr>
              <p:sp>
                <p:nvSpPr>
                  <p:cNvPr id="280" name="Rectangle 317">
                    <a:extLst>
                      <a:ext uri="{FF2B5EF4-FFF2-40B4-BE49-F238E27FC236}">
                        <a16:creationId xmlns:a16="http://schemas.microsoft.com/office/drawing/2014/main" id="{189A2071-15DC-4228-AB3D-6E2AE963A073}"/>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ounded Rectangle 439">
                    <a:extLst>
                      <a:ext uri="{FF2B5EF4-FFF2-40B4-BE49-F238E27FC236}">
                        <a16:creationId xmlns:a16="http://schemas.microsoft.com/office/drawing/2014/main" id="{A592A41A-B947-4D53-80DF-B5E910DB2CB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4FD4F11-3334-40D1-BEB9-FDE8AE8FFD1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094A8FCD-CF92-4D1D-B254-6AB39229DC2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6" name="Freeform 5">
                  <a:extLst>
                    <a:ext uri="{FF2B5EF4-FFF2-40B4-BE49-F238E27FC236}">
                      <a16:creationId xmlns:a16="http://schemas.microsoft.com/office/drawing/2014/main" id="{A40ACC27-376D-4601-9210-4B94E5408DD6}"/>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7" name="Rectangle 6">
                  <a:extLst>
                    <a:ext uri="{FF2B5EF4-FFF2-40B4-BE49-F238E27FC236}">
                      <a16:creationId xmlns:a16="http://schemas.microsoft.com/office/drawing/2014/main" id="{A8448156-E66F-48D5-9825-7E1B7BA2422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8" name="Rectangle 7">
                  <a:extLst>
                    <a:ext uri="{FF2B5EF4-FFF2-40B4-BE49-F238E27FC236}">
                      <a16:creationId xmlns:a16="http://schemas.microsoft.com/office/drawing/2014/main" id="{B1668903-9970-40D1-90CC-A855B5700BC8}"/>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9" name="Rectangle 8">
                  <a:extLst>
                    <a:ext uri="{FF2B5EF4-FFF2-40B4-BE49-F238E27FC236}">
                      <a16:creationId xmlns:a16="http://schemas.microsoft.com/office/drawing/2014/main" id="{5F074DEA-976C-4E4D-91C2-ADC32F96E340}"/>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24096A9D-14D3-40B8-A1C5-521A4D86BA53}"/>
                  </a:ext>
                </a:extLst>
              </p:cNvPr>
              <p:cNvGrpSpPr/>
              <p:nvPr/>
            </p:nvGrpSpPr>
            <p:grpSpPr>
              <a:xfrm>
                <a:off x="833546" y="4054674"/>
                <a:ext cx="588530" cy="496126"/>
                <a:chOff x="493618" y="3055549"/>
                <a:chExt cx="716256" cy="603797"/>
              </a:xfrm>
            </p:grpSpPr>
            <p:grpSp>
              <p:nvGrpSpPr>
                <p:cNvPr id="226" name="Group 225">
                  <a:extLst>
                    <a:ext uri="{FF2B5EF4-FFF2-40B4-BE49-F238E27FC236}">
                      <a16:creationId xmlns:a16="http://schemas.microsoft.com/office/drawing/2014/main" id="{8366F608-F84B-49F4-A8FF-5D0CF10580E0}"/>
                    </a:ext>
                  </a:extLst>
                </p:cNvPr>
                <p:cNvGrpSpPr/>
                <p:nvPr/>
              </p:nvGrpSpPr>
              <p:grpSpPr>
                <a:xfrm>
                  <a:off x="796699" y="3403695"/>
                  <a:ext cx="413175" cy="253655"/>
                  <a:chOff x="-655566" y="3895060"/>
                  <a:chExt cx="761727" cy="430956"/>
                </a:xfrm>
              </p:grpSpPr>
              <p:grpSp>
                <p:nvGrpSpPr>
                  <p:cNvPr id="259" name="Group 258">
                    <a:extLst>
                      <a:ext uri="{FF2B5EF4-FFF2-40B4-BE49-F238E27FC236}">
                        <a16:creationId xmlns:a16="http://schemas.microsoft.com/office/drawing/2014/main" id="{758A0E01-1F14-44E3-8A4A-3DBF7AC1CE59}"/>
                      </a:ext>
                    </a:extLst>
                  </p:cNvPr>
                  <p:cNvGrpSpPr/>
                  <p:nvPr/>
                </p:nvGrpSpPr>
                <p:grpSpPr>
                  <a:xfrm>
                    <a:off x="-655566" y="3895060"/>
                    <a:ext cx="761727" cy="430956"/>
                    <a:chOff x="10867216" y="6204939"/>
                    <a:chExt cx="791499" cy="447800"/>
                  </a:xfrm>
                </p:grpSpPr>
                <p:sp>
                  <p:nvSpPr>
                    <p:cNvPr id="268" name="Round Same Side Corner Rectangle 206">
                      <a:extLst>
                        <a:ext uri="{FF2B5EF4-FFF2-40B4-BE49-F238E27FC236}">
                          <a16:creationId xmlns:a16="http://schemas.microsoft.com/office/drawing/2014/main" id="{AAC746E9-77D1-4E79-A795-0E1A4A577F59}"/>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062CA6A-A309-4518-820C-887C5363B6DC}"/>
                        </a:ext>
                      </a:extLst>
                    </p:cNvPr>
                    <p:cNvGrpSpPr/>
                    <p:nvPr/>
                  </p:nvGrpSpPr>
                  <p:grpSpPr>
                    <a:xfrm>
                      <a:off x="10924674" y="6204939"/>
                      <a:ext cx="676584" cy="420187"/>
                      <a:chOff x="10924674" y="6204939"/>
                      <a:chExt cx="676584" cy="420187"/>
                    </a:xfrm>
                  </p:grpSpPr>
                  <p:grpSp>
                    <p:nvGrpSpPr>
                      <p:cNvPr id="271" name="Group 270">
                        <a:extLst>
                          <a:ext uri="{FF2B5EF4-FFF2-40B4-BE49-F238E27FC236}">
                            <a16:creationId xmlns:a16="http://schemas.microsoft.com/office/drawing/2014/main" id="{35B3EB0E-DF51-4CF6-AB2D-E0AEB236B0C3}"/>
                          </a:ext>
                        </a:extLst>
                      </p:cNvPr>
                      <p:cNvGrpSpPr/>
                      <p:nvPr/>
                    </p:nvGrpSpPr>
                    <p:grpSpPr>
                      <a:xfrm>
                        <a:off x="10924674" y="6204939"/>
                        <a:ext cx="676584" cy="406447"/>
                        <a:chOff x="15402433" y="3770727"/>
                        <a:chExt cx="3379343" cy="2030084"/>
                      </a:xfrm>
                    </p:grpSpPr>
                    <p:sp>
                      <p:nvSpPr>
                        <p:cNvPr id="273" name="Round Same Side Corner Rectangle 211">
                          <a:extLst>
                            <a:ext uri="{FF2B5EF4-FFF2-40B4-BE49-F238E27FC236}">
                              <a16:creationId xmlns:a16="http://schemas.microsoft.com/office/drawing/2014/main" id="{10E7C695-A5FB-43D3-A748-76019EA188C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FE3826BF-BF2D-48B5-BFF6-F8EEE847498B}"/>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ound Same Side Corner Rectangle 210">
                        <a:extLst>
                          <a:ext uri="{FF2B5EF4-FFF2-40B4-BE49-F238E27FC236}">
                            <a16:creationId xmlns:a16="http://schemas.microsoft.com/office/drawing/2014/main" id="{7BAB449D-61FE-43E0-A3AE-F46F3049386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0" name="Round Same Side Corner Rectangle 139">
                      <a:extLst>
                        <a:ext uri="{FF2B5EF4-FFF2-40B4-BE49-F238E27FC236}">
                          <a16:creationId xmlns:a16="http://schemas.microsoft.com/office/drawing/2014/main" id="{3E0F5FAF-6FEF-4813-BDE3-6E56073710D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0" name="Group 259">
                    <a:extLst>
                      <a:ext uri="{FF2B5EF4-FFF2-40B4-BE49-F238E27FC236}">
                        <a16:creationId xmlns:a16="http://schemas.microsoft.com/office/drawing/2014/main" id="{8FBA29D4-F5F4-4964-9CE9-373B81CD67F3}"/>
                      </a:ext>
                    </a:extLst>
                  </p:cNvPr>
                  <p:cNvGrpSpPr/>
                  <p:nvPr/>
                </p:nvGrpSpPr>
                <p:grpSpPr>
                  <a:xfrm>
                    <a:off x="-571796" y="3917872"/>
                    <a:ext cx="588901" cy="343249"/>
                    <a:chOff x="11780774" y="6292409"/>
                    <a:chExt cx="518383" cy="373899"/>
                  </a:xfrm>
                </p:grpSpPr>
                <p:sp>
                  <p:nvSpPr>
                    <p:cNvPr id="261" name="Rectangle 260">
                      <a:extLst>
                        <a:ext uri="{FF2B5EF4-FFF2-40B4-BE49-F238E27FC236}">
                          <a16:creationId xmlns:a16="http://schemas.microsoft.com/office/drawing/2014/main" id="{0F80C8E7-5FBC-4DD8-8EFC-0C8D3C189D4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BF66DDB-0A38-4130-9E9D-335CD043D5E7}"/>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2AA6964-F5F9-4030-BA55-5B8EA4AC9AA0}"/>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0D2EED7B-EA26-4120-98F3-5AE49B4D4F83}"/>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ounded Rectangle 203">
                      <a:extLst>
                        <a:ext uri="{FF2B5EF4-FFF2-40B4-BE49-F238E27FC236}">
                          <a16:creationId xmlns:a16="http://schemas.microsoft.com/office/drawing/2014/main" id="{E56E3F7D-7B03-4F5A-8364-A6603FA6C15C}"/>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ounded Rectangle 204">
                      <a:extLst>
                        <a:ext uri="{FF2B5EF4-FFF2-40B4-BE49-F238E27FC236}">
                          <a16:creationId xmlns:a16="http://schemas.microsoft.com/office/drawing/2014/main" id="{694BC06E-6351-49F3-9CCC-66A0684374E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ounded Rectangle 205">
                      <a:extLst>
                        <a:ext uri="{FF2B5EF4-FFF2-40B4-BE49-F238E27FC236}">
                          <a16:creationId xmlns:a16="http://schemas.microsoft.com/office/drawing/2014/main" id="{710F783C-31AF-461F-8CF6-25DECEAEC09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01475957-BEED-4BA8-9723-0DAFFE9BAF80}"/>
                    </a:ext>
                  </a:extLst>
                </p:cNvPr>
                <p:cNvGrpSpPr/>
                <p:nvPr/>
              </p:nvGrpSpPr>
              <p:grpSpPr>
                <a:xfrm>
                  <a:off x="959876" y="3055549"/>
                  <a:ext cx="217476" cy="328226"/>
                  <a:chOff x="-296232" y="3492549"/>
                  <a:chExt cx="211588" cy="319338"/>
                </a:xfrm>
              </p:grpSpPr>
              <p:sp>
                <p:nvSpPr>
                  <p:cNvPr id="249" name="Rounded Rectangle 182">
                    <a:extLst>
                      <a:ext uri="{FF2B5EF4-FFF2-40B4-BE49-F238E27FC236}">
                        <a16:creationId xmlns:a16="http://schemas.microsoft.com/office/drawing/2014/main" id="{F5F3F543-F327-460B-828F-277AA8731BA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63E25C2A-5F07-4E5B-889F-AF632F76151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1" name="Rounded Rectangle 184">
                    <a:extLst>
                      <a:ext uri="{FF2B5EF4-FFF2-40B4-BE49-F238E27FC236}">
                        <a16:creationId xmlns:a16="http://schemas.microsoft.com/office/drawing/2014/main" id="{0116EA1A-FC6B-46FF-8B10-DCCF2330353E}"/>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52" name="Group 251">
                    <a:extLst>
                      <a:ext uri="{FF2B5EF4-FFF2-40B4-BE49-F238E27FC236}">
                        <a16:creationId xmlns:a16="http://schemas.microsoft.com/office/drawing/2014/main" id="{FA7128D3-A75A-4F95-8F3E-EC913EB4BB00}"/>
                      </a:ext>
                    </a:extLst>
                  </p:cNvPr>
                  <p:cNvGrpSpPr/>
                  <p:nvPr/>
                </p:nvGrpSpPr>
                <p:grpSpPr>
                  <a:xfrm>
                    <a:off x="-267082" y="3531358"/>
                    <a:ext cx="152122" cy="225695"/>
                    <a:chOff x="11279466" y="5630123"/>
                    <a:chExt cx="137117" cy="225695"/>
                  </a:xfrm>
                </p:grpSpPr>
                <p:sp>
                  <p:nvSpPr>
                    <p:cNvPr id="253" name="Rectangle 252">
                      <a:extLst>
                        <a:ext uri="{FF2B5EF4-FFF2-40B4-BE49-F238E27FC236}">
                          <a16:creationId xmlns:a16="http://schemas.microsoft.com/office/drawing/2014/main" id="{60A0C68D-7F69-4C3E-9299-E803293D80B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15E338F-05E5-4E81-B2B4-928959424162}"/>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195">
                      <a:extLst>
                        <a:ext uri="{FF2B5EF4-FFF2-40B4-BE49-F238E27FC236}">
                          <a16:creationId xmlns:a16="http://schemas.microsoft.com/office/drawing/2014/main" id="{531E9CBF-633F-44FD-9EB6-DD8B2812069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ounded Rectangle 196">
                      <a:extLst>
                        <a:ext uri="{FF2B5EF4-FFF2-40B4-BE49-F238E27FC236}">
                          <a16:creationId xmlns:a16="http://schemas.microsoft.com/office/drawing/2014/main" id="{EACFF83E-0C58-46D0-BE37-2CD74EE9692A}"/>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197">
                      <a:extLst>
                        <a:ext uri="{FF2B5EF4-FFF2-40B4-BE49-F238E27FC236}">
                          <a16:creationId xmlns:a16="http://schemas.microsoft.com/office/drawing/2014/main" id="{52D302AC-4120-402A-B713-A7114E2827C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198">
                      <a:extLst>
                        <a:ext uri="{FF2B5EF4-FFF2-40B4-BE49-F238E27FC236}">
                          <a16:creationId xmlns:a16="http://schemas.microsoft.com/office/drawing/2014/main" id="{8372C914-429F-490E-BC4A-D2022F9FBC13}"/>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212846DB-2FDC-4AEC-B3AE-C87B772DC069}"/>
                    </a:ext>
                  </a:extLst>
                </p:cNvPr>
                <p:cNvGrpSpPr/>
                <p:nvPr/>
              </p:nvGrpSpPr>
              <p:grpSpPr>
                <a:xfrm>
                  <a:off x="505834" y="3069727"/>
                  <a:ext cx="408640" cy="294744"/>
                  <a:chOff x="505834" y="3069727"/>
                  <a:chExt cx="408640" cy="294744"/>
                </a:xfrm>
              </p:grpSpPr>
              <p:sp>
                <p:nvSpPr>
                  <p:cNvPr id="242" name="Rectangle 241">
                    <a:extLst>
                      <a:ext uri="{FF2B5EF4-FFF2-40B4-BE49-F238E27FC236}">
                        <a16:creationId xmlns:a16="http://schemas.microsoft.com/office/drawing/2014/main" id="{D230FC90-3AE7-4DA2-9DBA-1AF49A1A1740}"/>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F6B3EE2-FBED-402B-8D05-D548A3547D0C}"/>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14F8667B-9526-4089-B779-FBBF96EB18B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7A587CBC-1C09-4887-AA0D-DE866B67863F}"/>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ounded Rectangle 176">
                    <a:extLst>
                      <a:ext uri="{FF2B5EF4-FFF2-40B4-BE49-F238E27FC236}">
                        <a16:creationId xmlns:a16="http://schemas.microsoft.com/office/drawing/2014/main" id="{584ABD9E-82E9-429A-90E8-A24BFDC87833}"/>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ounded Rectangle 177">
                    <a:extLst>
                      <a:ext uri="{FF2B5EF4-FFF2-40B4-BE49-F238E27FC236}">
                        <a16:creationId xmlns:a16="http://schemas.microsoft.com/office/drawing/2014/main" id="{C1BD37EF-FAB3-48E7-8FAB-471EFA8EDF1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178">
                    <a:extLst>
                      <a:ext uri="{FF2B5EF4-FFF2-40B4-BE49-F238E27FC236}">
                        <a16:creationId xmlns:a16="http://schemas.microsoft.com/office/drawing/2014/main" id="{F7EFD3E1-5F0A-42D0-B4AB-6C978B11C29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79">
                  <a:extLst>
                    <a:ext uri="{FF2B5EF4-FFF2-40B4-BE49-F238E27FC236}">
                      <a16:creationId xmlns:a16="http://schemas.microsoft.com/office/drawing/2014/main" id="{86B48F98-BAC8-4D11-BD71-CBC743B32E9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8170D191-598A-4CCF-BAC3-9251043A2B99}"/>
                    </a:ext>
                  </a:extLst>
                </p:cNvPr>
                <p:cNvGrpSpPr/>
                <p:nvPr/>
              </p:nvGrpSpPr>
              <p:grpSpPr>
                <a:xfrm>
                  <a:off x="501923" y="3414781"/>
                  <a:ext cx="268776" cy="244565"/>
                  <a:chOff x="501923" y="3414781"/>
                  <a:chExt cx="268776" cy="244565"/>
                </a:xfrm>
              </p:grpSpPr>
              <p:sp>
                <p:nvSpPr>
                  <p:cNvPr id="231" name="Rounded Rectangle 182">
                    <a:extLst>
                      <a:ext uri="{FF2B5EF4-FFF2-40B4-BE49-F238E27FC236}">
                        <a16:creationId xmlns:a16="http://schemas.microsoft.com/office/drawing/2014/main" id="{B01CE9A1-3952-4D43-94FD-9BD4A9E4FC7D}"/>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FEC83DA2-C6AC-4509-BB83-0EDD6C9A4401}"/>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3" name="Rounded Rectangle 184">
                    <a:extLst>
                      <a:ext uri="{FF2B5EF4-FFF2-40B4-BE49-F238E27FC236}">
                        <a16:creationId xmlns:a16="http://schemas.microsoft.com/office/drawing/2014/main" id="{0091246C-5F4B-4F91-B80C-CAEAF572DAB4}"/>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34" name="Group 233">
                    <a:extLst>
                      <a:ext uri="{FF2B5EF4-FFF2-40B4-BE49-F238E27FC236}">
                        <a16:creationId xmlns:a16="http://schemas.microsoft.com/office/drawing/2014/main" id="{C4858006-042A-466F-B8C8-C58138E0A335}"/>
                      </a:ext>
                    </a:extLst>
                  </p:cNvPr>
                  <p:cNvGrpSpPr/>
                  <p:nvPr/>
                </p:nvGrpSpPr>
                <p:grpSpPr>
                  <a:xfrm>
                    <a:off x="518311" y="3459175"/>
                    <a:ext cx="235999" cy="157484"/>
                    <a:chOff x="505834" y="3069727"/>
                    <a:chExt cx="408640" cy="294744"/>
                  </a:xfrm>
                </p:grpSpPr>
                <p:sp>
                  <p:nvSpPr>
                    <p:cNvPr id="235" name="Rectangle 234">
                      <a:extLst>
                        <a:ext uri="{FF2B5EF4-FFF2-40B4-BE49-F238E27FC236}">
                          <a16:creationId xmlns:a16="http://schemas.microsoft.com/office/drawing/2014/main" id="{7DB44089-435F-4665-94AB-B1F98ABC2A71}"/>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6D456A9A-4E11-47D3-9E98-B9C867C895E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4D1A7FD4-1D99-4649-B352-BFD1D27144BE}"/>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E9ECE443-606F-435C-9A71-3448D6BF035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ounded Rectangle 176">
                      <a:extLst>
                        <a:ext uri="{FF2B5EF4-FFF2-40B4-BE49-F238E27FC236}">
                          <a16:creationId xmlns:a16="http://schemas.microsoft.com/office/drawing/2014/main" id="{45A4F350-E0D7-49A8-9AE2-A121AAFE3B98}"/>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177">
                      <a:extLst>
                        <a:ext uri="{FF2B5EF4-FFF2-40B4-BE49-F238E27FC236}">
                          <a16:creationId xmlns:a16="http://schemas.microsoft.com/office/drawing/2014/main" id="{A1D5E8C1-23BF-4450-BFF1-16D2AA09ACE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178">
                      <a:extLst>
                        <a:ext uri="{FF2B5EF4-FFF2-40B4-BE49-F238E27FC236}">
                          <a16:creationId xmlns:a16="http://schemas.microsoft.com/office/drawing/2014/main" id="{41AB3C6C-7CD3-4BF1-88B1-A7117122F7A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284" name="Group 283">
            <a:extLst>
              <a:ext uri="{FF2B5EF4-FFF2-40B4-BE49-F238E27FC236}">
                <a16:creationId xmlns:a16="http://schemas.microsoft.com/office/drawing/2014/main" id="{073DEA26-9FCC-487D-9A38-9F84548B2BD0}"/>
              </a:ext>
            </a:extLst>
          </p:cNvPr>
          <p:cNvGrpSpPr/>
          <p:nvPr userDrawn="1"/>
        </p:nvGrpSpPr>
        <p:grpSpPr>
          <a:xfrm>
            <a:off x="44538" y="3320334"/>
            <a:ext cx="1475072" cy="726137"/>
            <a:chOff x="-36576" y="2104220"/>
            <a:chExt cx="1475072" cy="726138"/>
          </a:xfrm>
        </p:grpSpPr>
        <p:sp>
          <p:nvSpPr>
            <p:cNvPr id="285" name="TextBox 284">
              <a:extLst>
                <a:ext uri="{FF2B5EF4-FFF2-40B4-BE49-F238E27FC236}">
                  <a16:creationId xmlns:a16="http://schemas.microsoft.com/office/drawing/2014/main" id="{0F4C51C2-B7DB-4B1B-8179-886694A8DE95}"/>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LOGS, FILES AND MEDIA</a:t>
              </a:r>
              <a:br>
                <a:rPr lang="en-US" sz="900" dirty="0"/>
              </a:br>
              <a:r>
                <a:rPr lang="en-US" sz="900" dirty="0"/>
                <a:t>(UNSTRUCTURED)</a:t>
              </a:r>
            </a:p>
          </p:txBody>
        </p:sp>
        <p:grpSp>
          <p:nvGrpSpPr>
            <p:cNvPr id="286" name="Group 285">
              <a:extLst>
                <a:ext uri="{FF2B5EF4-FFF2-40B4-BE49-F238E27FC236}">
                  <a16:creationId xmlns:a16="http://schemas.microsoft.com/office/drawing/2014/main" id="{E3CBB1F9-62CE-41B4-87CE-8C4B7664640A}"/>
                </a:ext>
              </a:extLst>
            </p:cNvPr>
            <p:cNvGrpSpPr/>
            <p:nvPr/>
          </p:nvGrpSpPr>
          <p:grpSpPr>
            <a:xfrm>
              <a:off x="130992" y="2104220"/>
              <a:ext cx="1139936" cy="311980"/>
              <a:chOff x="149010" y="2104220"/>
              <a:chExt cx="1139936" cy="311980"/>
            </a:xfrm>
          </p:grpSpPr>
          <p:pic>
            <p:nvPicPr>
              <p:cNvPr id="287" name="Graphic 286">
                <a:extLst>
                  <a:ext uri="{FF2B5EF4-FFF2-40B4-BE49-F238E27FC236}">
                    <a16:creationId xmlns:a16="http://schemas.microsoft.com/office/drawing/2014/main" id="{65C686C7-6C7A-4AD8-98BA-86DA3B3E51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288" name="Freeform: Shape 287">
                <a:extLst>
                  <a:ext uri="{FF2B5EF4-FFF2-40B4-BE49-F238E27FC236}">
                    <a16:creationId xmlns:a16="http://schemas.microsoft.com/office/drawing/2014/main" id="{4FB1EC7C-1443-4134-AE04-4ADB0118A7AB}"/>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r</a:t>
                </a:r>
              </a:p>
            </p:txBody>
          </p:sp>
          <p:pic>
            <p:nvPicPr>
              <p:cNvPr id="289" name="Picture 288">
                <a:extLst>
                  <a:ext uri="{FF2B5EF4-FFF2-40B4-BE49-F238E27FC236}">
                    <a16:creationId xmlns:a16="http://schemas.microsoft.com/office/drawing/2014/main" id="{4F890FF5-18AB-4BCF-AC5D-55937CC8E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5871507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8877518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1733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6519657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125014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4499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30756451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211114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90923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theme" Target="../theme/theme10.xml"/><Relationship Id="rId2" Type="http://schemas.openxmlformats.org/officeDocument/2006/relationships/slideLayout" Target="../slideLayouts/slideLayout177.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emf"/><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theme" Target="../theme/theme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image" Target="../media/image4.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4.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5.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image" Target="../media/image1.emf"/><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theme" Target="../theme/theme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theme" Target="../theme/theme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theme" Target="../theme/theme8.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image" Target="../media/image19.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theme" Target="../theme/theme9.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29312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1693BD-B4ED-4F5E-A181-94C73095A089}" type="datetimeFigureOut">
              <a:rPr lang="en-US" smtClean="0"/>
              <a:t>1/16/2018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A69040-D78D-42CB-9823-E153014CF331}" type="slidenum">
              <a:rPr lang="en-US" smtClean="0"/>
              <a:t>‹#›</a:t>
            </a:fld>
            <a:endParaRPr lang="en-US"/>
          </a:p>
        </p:txBody>
      </p:sp>
    </p:spTree>
    <p:extLst>
      <p:ext uri="{BB962C8B-B14F-4D97-AF65-F5344CB8AC3E}">
        <p14:creationId xmlns:p14="http://schemas.microsoft.com/office/powerpoint/2010/main" val="3746813920"/>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2299468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52805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735370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10" r:id="rId9"/>
    <p:sldLayoutId id="2147483813" r:id="rId10"/>
    <p:sldLayoutId id="2147483814" r:id="rId11"/>
    <p:sldLayoutId id="2147483815" r:id="rId12"/>
    <p:sldLayoutId id="2147483816"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428612088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8169460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5221475"/>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2213390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937" r:id="rId10"/>
    <p:sldLayoutId id="2147483938" r:id="rId11"/>
    <p:sldLayoutId id="2147483939" r:id="rId12"/>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8213" y="258463"/>
            <a:ext cx="11520922" cy="93856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61020" y="1438102"/>
            <a:ext cx="10753725" cy="3766185"/>
          </a:xfrm>
          <a:prstGeom prst="rect">
            <a:avLst/>
          </a:prstGeom>
        </p:spPr>
        <p:txBody>
          <a:bodyPr vert="horz" lIns="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A6E7D8A3-575E-46AE-AE2C-E3FA805CB784}" type="datetimeFigureOut">
              <a:rPr lang="en-US" smtClean="0"/>
              <a:t>1/16/2018</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6A53A25A-664E-4CB3-8455-DC762378D21F}" type="slidenum">
              <a:rPr lang="en-US" smtClean="0"/>
              <a:t>‹#›</a:t>
            </a:fld>
            <a:endParaRPr lang="en-US"/>
          </a:p>
        </p:txBody>
      </p:sp>
    </p:spTree>
    <p:extLst>
      <p:ext uri="{BB962C8B-B14F-4D97-AF65-F5344CB8AC3E}">
        <p14:creationId xmlns:p14="http://schemas.microsoft.com/office/powerpoint/2010/main" val="78059652"/>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Lst>
  <p:txStyles>
    <p:titleStyle>
      <a:lvl1pPr algn="l" defTabSz="914400" rtl="0" eaLnBrk="1" latinLnBrk="0" hangingPunct="1">
        <a:lnSpc>
          <a:spcPct val="85000"/>
        </a:lnSpc>
        <a:spcBef>
          <a:spcPct val="0"/>
        </a:spcBef>
        <a:buNone/>
        <a:defRPr sz="3600" b="0" i="0" kern="1200" cap="all" spc="500" baseline="0">
          <a:solidFill>
            <a:schemeClr val="accent1"/>
          </a:solidFill>
          <a:latin typeface="Segoe UI Light" charset="0"/>
          <a:ea typeface="Segoe UI Light" charset="0"/>
          <a:cs typeface="Segoe UI Light" charset="0"/>
        </a:defRPr>
      </a:lvl1pPr>
    </p:titleStyle>
    <p:bodyStyle>
      <a:lvl1pPr marL="91440" indent="-91440" algn="l" defTabSz="914400" rtl="0" eaLnBrk="1" latinLnBrk="0" hangingPunct="1">
        <a:lnSpc>
          <a:spcPct val="85000"/>
        </a:lnSpc>
        <a:spcBef>
          <a:spcPts val="1300"/>
        </a:spcBef>
        <a:buFont typeface="Arial" pitchFamily="34" charset="0"/>
        <a:buChar char=" "/>
        <a:defRPr sz="2400" b="0" i="0" kern="1200">
          <a:solidFill>
            <a:schemeClr val="tx1">
              <a:lumMod val="85000"/>
              <a:lumOff val="15000"/>
            </a:schemeClr>
          </a:solidFill>
          <a:latin typeface="Segoe UI Semilight" charset="0"/>
          <a:ea typeface="Segoe UI Semilight" charset="0"/>
          <a:cs typeface="Segoe UI Semilight" charset="0"/>
        </a:defRPr>
      </a:lvl1pPr>
      <a:lvl2pPr marL="347472" indent="-342900" algn="l" defTabSz="914400" rtl="0" eaLnBrk="1" latinLnBrk="0" hangingPunct="1">
        <a:lnSpc>
          <a:spcPct val="85000"/>
        </a:lnSpc>
        <a:spcBef>
          <a:spcPts val="600"/>
        </a:spcBef>
        <a:buFont typeface="Arial" pitchFamily="34" charset="0"/>
        <a:buChar char=" "/>
        <a:defRPr sz="2400" b="0" i="0" kern="1200">
          <a:solidFill>
            <a:schemeClr val="tx1">
              <a:lumMod val="85000"/>
              <a:lumOff val="15000"/>
            </a:schemeClr>
          </a:solidFill>
          <a:latin typeface="Segoe UI Semilight" charset="0"/>
          <a:ea typeface="Segoe UI Semilight" charset="0"/>
          <a:cs typeface="Segoe UI Semilight" charset="0"/>
        </a:defRPr>
      </a:lvl2pPr>
      <a:lvl3pPr marL="548640" indent="-548640" algn="l" defTabSz="914400" rtl="0" eaLnBrk="1" latinLnBrk="0" hangingPunct="1">
        <a:lnSpc>
          <a:spcPct val="85000"/>
        </a:lnSpc>
        <a:spcBef>
          <a:spcPts val="600"/>
        </a:spcBef>
        <a:buFont typeface="Arial" pitchFamily="34" charset="0"/>
        <a:buChar char=" "/>
        <a:defRPr sz="2000" b="0" i="0" kern="1200">
          <a:solidFill>
            <a:schemeClr val="tx1">
              <a:lumMod val="85000"/>
              <a:lumOff val="15000"/>
            </a:schemeClr>
          </a:solidFill>
          <a:latin typeface="Segoe UI Semilight" charset="0"/>
          <a:ea typeface="Segoe UI Semilight" charset="0"/>
          <a:cs typeface="Segoe UI Semilight" charset="0"/>
        </a:defRPr>
      </a:lvl3pPr>
      <a:lvl4pPr marL="822960" indent="-822960" algn="l" defTabSz="914400" rtl="0" eaLnBrk="1" latinLnBrk="0" hangingPunct="1">
        <a:lnSpc>
          <a:spcPct val="85000"/>
        </a:lnSpc>
        <a:spcBef>
          <a:spcPts val="600"/>
        </a:spcBef>
        <a:buFont typeface="Arial" pitchFamily="34" charset="0"/>
        <a:buChar char=" "/>
        <a:defRPr sz="1800" b="0" i="0" kern="1200">
          <a:solidFill>
            <a:schemeClr val="tx1">
              <a:lumMod val="85000"/>
              <a:lumOff val="15000"/>
            </a:schemeClr>
          </a:solidFill>
          <a:latin typeface="Segoe UI Semilight" charset="0"/>
          <a:ea typeface="Segoe UI Semilight" charset="0"/>
          <a:cs typeface="Segoe UI Semilight" charset="0"/>
        </a:defRPr>
      </a:lvl4pPr>
      <a:lvl5pPr marL="1097280" indent="-1097280" algn="l" defTabSz="914400" rtl="0" eaLnBrk="1" latinLnBrk="0" hangingPunct="1">
        <a:lnSpc>
          <a:spcPct val="85000"/>
        </a:lnSpc>
        <a:spcBef>
          <a:spcPts val="600"/>
        </a:spcBef>
        <a:buFont typeface="Arial" pitchFamily="34" charset="0"/>
        <a:buChar char=" "/>
        <a:defRPr sz="1800" b="0" i="0" kern="1200">
          <a:solidFill>
            <a:schemeClr val="tx1">
              <a:lumMod val="85000"/>
              <a:lumOff val="15000"/>
            </a:schemeClr>
          </a:solidFill>
          <a:latin typeface="Segoe UI Semilight" charset="0"/>
          <a:ea typeface="Segoe UI Semilight" charset="0"/>
          <a:cs typeface="Segoe UI Semilight" charset="0"/>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2.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1.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5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2.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5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45.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43.xml"/><Relationship Id="rId6" Type="http://schemas.microsoft.com/office/2007/relationships/hdphoto" Target="../media/hdphoto2.wdp"/><Relationship Id="rId5" Type="http://schemas.openxmlformats.org/officeDocument/2006/relationships/image" Target="../media/image6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3.xml"/></Relationships>
</file>

<file path=ppt/slides/_rels/slide1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6.xml"/><Relationship Id="rId1" Type="http://schemas.openxmlformats.org/officeDocument/2006/relationships/slideLayout" Target="../slideLayouts/slideLayout57.xml"/><Relationship Id="rId5" Type="http://schemas.openxmlformats.org/officeDocument/2006/relationships/image" Target="../media/image65.jpg"/><Relationship Id="rId4" Type="http://schemas.openxmlformats.org/officeDocument/2006/relationships/image" Target="../media/image64.jp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46.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46.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146.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44.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3.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5.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3" Type="http://schemas.openxmlformats.org/officeDocument/2006/relationships/hyperlink" Target="http://databricks.azurewebsites.net/" TargetMode="External"/><Relationship Id="rId2" Type="http://schemas.openxmlformats.org/officeDocument/2006/relationships/notesSlide" Target="../notesSlides/notesSlide27.xml"/><Relationship Id="rId1" Type="http://schemas.openxmlformats.org/officeDocument/2006/relationships/slideLayout" Target="../slideLayouts/slideLayout143.xml"/><Relationship Id="rId5" Type="http://schemas.openxmlformats.org/officeDocument/2006/relationships/image" Target="../media/image69.jpg"/><Relationship Id="rId4" Type="http://schemas.openxmlformats.org/officeDocument/2006/relationships/hyperlink" Target="http://www.azure.com/databrick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14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8.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143.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143.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143.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14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43.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143.xml"/><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152.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15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152.xml"/><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3.xml"/></Relationships>
</file>

<file path=ppt/slides/_rels/slide5.xml.rels><?xml version="1.0" encoding="UTF-8" standalone="yes"?>
<Relationships xmlns="http://schemas.openxmlformats.org/package/2006/relationships"><Relationship Id="rId3" Type="http://schemas.openxmlformats.org/officeDocument/2006/relationships/hyperlink" Target="https://databricks.com/spark/certification" TargetMode="External"/><Relationship Id="rId2" Type="http://schemas.openxmlformats.org/officeDocument/2006/relationships/notesSlide" Target="../notesSlides/notesSlide5.xml"/><Relationship Id="rId1" Type="http://schemas.openxmlformats.org/officeDocument/2006/relationships/slideLayout" Target="../slideLayouts/slideLayout143.xml"/><Relationship Id="rId6" Type="http://schemas.openxmlformats.org/officeDocument/2006/relationships/image" Target="../media/image37.png"/><Relationship Id="rId5" Type="http://schemas.openxmlformats.org/officeDocument/2006/relationships/hyperlink" Target="https://databricks.com/product/databricks-delta" TargetMode="External"/><Relationship Id="rId4" Type="http://schemas.openxmlformats.org/officeDocument/2006/relationships/hyperlink" Target="https://databricks.com/product/unified-analytics-platfor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43.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7.xml"/><Relationship Id="rId1" Type="http://schemas.openxmlformats.org/officeDocument/2006/relationships/slideLayout" Target="../slideLayouts/slideLayout151.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5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81C8-FC8F-473A-9970-F8EC732F11B9}"/>
              </a:ext>
            </a:extLst>
          </p:cNvPr>
          <p:cNvSpPr>
            <a:spLocks noGrp="1"/>
          </p:cNvSpPr>
          <p:nvPr>
            <p:ph type="title"/>
          </p:nvPr>
        </p:nvSpPr>
        <p:spPr>
          <a:xfrm>
            <a:off x="279134" y="4198122"/>
            <a:ext cx="10664309" cy="1793090"/>
          </a:xfrm>
        </p:spPr>
        <p:txBody>
          <a:bodyPr lIns="0" tIns="0" rIns="0" bIns="0" anchor="b">
            <a:noAutofit/>
          </a:bodyPr>
          <a:lstStyle/>
          <a:p>
            <a:pPr>
              <a:lnSpc>
                <a:spcPct val="100000"/>
              </a:lnSpc>
              <a:spcBef>
                <a:spcPts val="0"/>
              </a:spcBef>
              <a:spcAft>
                <a:spcPts val="2000"/>
              </a:spcAft>
            </a:pPr>
            <a:r>
              <a:rPr lang="en-US" sz="5400" cap="none" spc="100" dirty="0">
                <a:latin typeface="+mj-lt"/>
                <a:cs typeface="Segoe UI Semibold" charset="0"/>
              </a:rPr>
              <a:t>Azure Databricks</a:t>
            </a:r>
            <a:br>
              <a:rPr lang="en-US" sz="5400" spc="100" dirty="0">
                <a:cs typeface="Segoe UI Semibold" charset="0"/>
              </a:rPr>
            </a:br>
            <a:r>
              <a:rPr lang="en-US" sz="4000" spc="100" dirty="0">
                <a:cs typeface="Segoe UI Semibold" charset="0"/>
              </a:rPr>
              <a:t>A</a:t>
            </a:r>
            <a:r>
              <a:rPr lang="en-US" sz="4000" cap="none" spc="100" dirty="0">
                <a:latin typeface="+mj-lt"/>
                <a:cs typeface="Segoe UI Semibold" charset="0"/>
              </a:rPr>
              <a:t>n Introduction</a:t>
            </a:r>
            <a:br>
              <a:rPr lang="en-US" sz="4000" cap="none" spc="100" dirty="0">
                <a:latin typeface="+mj-lt"/>
                <a:cs typeface="Segoe UI Semibold" charset="0"/>
              </a:rPr>
            </a:br>
            <a:br>
              <a:rPr lang="en-US" sz="4000" cap="none" spc="100" dirty="0">
                <a:latin typeface="+mj-lt"/>
                <a:cs typeface="Segoe UI Semibold" charset="0"/>
              </a:rPr>
            </a:br>
            <a:br>
              <a:rPr lang="en-US" sz="4000" cap="none" spc="100" dirty="0">
                <a:latin typeface="+mj-lt"/>
                <a:cs typeface="Segoe UI Semibold" charset="0"/>
              </a:rPr>
            </a:br>
            <a:r>
              <a:rPr lang="en-US" sz="4000" cap="none" spc="100" dirty="0">
                <a:latin typeface="+mj-lt"/>
                <a:cs typeface="Segoe UI Semibold" charset="0"/>
              </a:rPr>
              <a:t>Bryan Cafferky</a:t>
            </a:r>
            <a:br>
              <a:rPr lang="en-US" sz="4000" cap="none" spc="100" dirty="0">
                <a:latin typeface="+mj-lt"/>
                <a:cs typeface="Segoe UI Semibold" charset="0"/>
              </a:rPr>
            </a:br>
            <a:r>
              <a:rPr lang="en-US" sz="2800" i="1" cap="none" spc="100" dirty="0">
                <a:latin typeface="+mj-lt"/>
                <a:cs typeface="Segoe UI Semibold" charset="0"/>
              </a:rPr>
              <a:t>Technical Solutions Professional</a:t>
            </a:r>
            <a:endParaRPr lang="en-US" sz="2800" b="1" i="1" cap="none" spc="100" dirty="0">
              <a:latin typeface="Segoe UI Semibold" charset="0"/>
              <a:ea typeface="Segoe UI Semibold" charset="0"/>
              <a:cs typeface="Segoe UI Semibold" charset="0"/>
            </a:endParaRPr>
          </a:p>
        </p:txBody>
      </p:sp>
    </p:spTree>
    <p:extLst>
      <p:ext uri="{BB962C8B-B14F-4D97-AF65-F5344CB8AC3E}">
        <p14:creationId xmlns:p14="http://schemas.microsoft.com/office/powerpoint/2010/main" val="3144926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D3E0-0A89-44B9-8539-7D5552F8735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Integration with AAD</a:t>
            </a:r>
          </a:p>
        </p:txBody>
      </p:sp>
      <p:sp>
        <p:nvSpPr>
          <p:cNvPr id="4" name="Text Placeholder 3">
            <a:extLst>
              <a:ext uri="{FF2B5EF4-FFF2-40B4-BE49-F238E27FC236}">
                <a16:creationId xmlns:a16="http://schemas.microsoft.com/office/drawing/2014/main" id="{928A4AB7-3D12-43E6-B7E8-6BAADAF781EA}"/>
              </a:ext>
            </a:extLst>
          </p:cNvPr>
          <p:cNvSpPr>
            <a:spLocks noGrp="1"/>
          </p:cNvSpPr>
          <p:nvPr>
            <p:ph type="body" sz="quarter" idx="11"/>
          </p:nvPr>
        </p:nvSpPr>
        <p:spPr>
          <a:xfrm>
            <a:off x="267684" y="963482"/>
            <a:ext cx="11655078" cy="461665"/>
          </a:xfrm>
        </p:spPr>
        <p:txBody>
          <a:bodyPr/>
          <a:lstStyle/>
          <a:p>
            <a:pPr algn="ctr"/>
            <a:r>
              <a:rPr lang="en-US" sz="2000" dirty="0"/>
              <a:t>Azure Databricks is integrated with AAD—so Azure Databricks users are just regular AAD users</a:t>
            </a:r>
          </a:p>
        </p:txBody>
      </p:sp>
      <p:sp>
        <p:nvSpPr>
          <p:cNvPr id="5" name="Text Placeholder 7">
            <a:extLst>
              <a:ext uri="{FF2B5EF4-FFF2-40B4-BE49-F238E27FC236}">
                <a16:creationId xmlns:a16="http://schemas.microsoft.com/office/drawing/2014/main" id="{47A5A1FA-DD1C-46B5-B3CE-EBF8F0167F00}"/>
              </a:ext>
            </a:extLst>
          </p:cNvPr>
          <p:cNvSpPr txBox="1">
            <a:spLocks/>
          </p:cNvSpPr>
          <p:nvPr/>
        </p:nvSpPr>
        <p:spPr>
          <a:xfrm>
            <a:off x="284410" y="1930751"/>
            <a:ext cx="4502959" cy="3874354"/>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There is no need to define users—and their access control—separately in Databricks.</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AAD users can be used directly in Azure Databricks for all user-based access control (Clusters, Jobs, Notebooks etc.).</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Databricks has delegated user authentication to AAD enabling single-sign on (SSO) and unified authentication.</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i="1" kern="0" dirty="0">
                <a:solidFill>
                  <a:schemeClr val="accent5">
                    <a:lumMod val="75000"/>
                  </a:schemeClr>
                </a:solidFill>
                <a:latin typeface="Segoe UI Semilight" panose="020B0402040204020203" pitchFamily="34" charset="0"/>
                <a:cs typeface="Segoe UI Semilight" panose="020B0402040204020203" pitchFamily="34" charset="0"/>
              </a:rPr>
              <a:t>Notebooks, and their outputs, are stored in the Databricks account</a:t>
            </a: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 However, AAD-based access-control ensures that only authorized users can access them.  </a:t>
            </a:r>
          </a:p>
        </p:txBody>
      </p:sp>
      <p:sp>
        <p:nvSpPr>
          <p:cNvPr id="6" name="Rectangle 5">
            <a:extLst>
              <a:ext uri="{FF2B5EF4-FFF2-40B4-BE49-F238E27FC236}">
                <a16:creationId xmlns:a16="http://schemas.microsoft.com/office/drawing/2014/main" id="{EE85643D-B9D4-4FC1-8666-AB68C93AB894}"/>
              </a:ext>
            </a:extLst>
          </p:cNvPr>
          <p:cNvSpPr/>
          <p:nvPr/>
        </p:nvSpPr>
        <p:spPr bwMode="auto">
          <a:xfrm>
            <a:off x="5389185" y="2199093"/>
            <a:ext cx="5145308" cy="33704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438C447A-CD2F-479E-9FFE-7692A3898C51}"/>
              </a:ext>
            </a:extLst>
          </p:cNvPr>
          <p:cNvPicPr>
            <a:picLocks noChangeAspect="1"/>
          </p:cNvPicPr>
          <p:nvPr/>
        </p:nvPicPr>
        <p:blipFill>
          <a:blip r:embed="rId3"/>
          <a:stretch>
            <a:fillRect/>
          </a:stretch>
        </p:blipFill>
        <p:spPr>
          <a:xfrm>
            <a:off x="8645237" y="3429000"/>
            <a:ext cx="892649" cy="853943"/>
          </a:xfrm>
          <a:prstGeom prst="rect">
            <a:avLst/>
          </a:prstGeom>
        </p:spPr>
      </p:pic>
      <p:grpSp>
        <p:nvGrpSpPr>
          <p:cNvPr id="23" name="Group 22">
            <a:extLst>
              <a:ext uri="{FF2B5EF4-FFF2-40B4-BE49-F238E27FC236}">
                <a16:creationId xmlns:a16="http://schemas.microsoft.com/office/drawing/2014/main" id="{F15F25E2-7DCA-4A18-B19C-7BD7C02978E1}"/>
              </a:ext>
            </a:extLst>
          </p:cNvPr>
          <p:cNvGrpSpPr/>
          <p:nvPr/>
        </p:nvGrpSpPr>
        <p:grpSpPr>
          <a:xfrm>
            <a:off x="5561971" y="3098380"/>
            <a:ext cx="2471147" cy="1579418"/>
            <a:chOff x="5561971" y="3098380"/>
            <a:chExt cx="2471147" cy="1579418"/>
          </a:xfrm>
          <a:solidFill>
            <a:srgbClr val="FF6600"/>
          </a:solidFill>
        </p:grpSpPr>
        <p:sp>
          <p:nvSpPr>
            <p:cNvPr id="7" name="Rectangle 6">
              <a:extLst>
                <a:ext uri="{FF2B5EF4-FFF2-40B4-BE49-F238E27FC236}">
                  <a16:creationId xmlns:a16="http://schemas.microsoft.com/office/drawing/2014/main" id="{97968030-AB76-488E-9BF3-68E07A9C2884}"/>
                </a:ext>
              </a:extLst>
            </p:cNvPr>
            <p:cNvSpPr/>
            <p:nvPr/>
          </p:nvSpPr>
          <p:spPr bwMode="auto">
            <a:xfrm>
              <a:off x="5561971" y="3098380"/>
              <a:ext cx="2471147" cy="15794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8FBDB495-E91F-4092-9CF1-DEED7D0CC44B}"/>
                </a:ext>
              </a:extLst>
            </p:cNvPr>
            <p:cNvSpPr txBox="1"/>
            <p:nvPr/>
          </p:nvSpPr>
          <p:spPr>
            <a:xfrm>
              <a:off x="6929792" y="3444739"/>
              <a:ext cx="967299" cy="822960"/>
            </a:xfrm>
            <a:prstGeom prst="rect">
              <a:avLst/>
            </a:prstGeom>
            <a:solidFill>
              <a:srgbClr val="002060"/>
            </a:solidFill>
          </p:spPr>
          <p:txBody>
            <a:bodyPr wrap="square" lIns="182880" tIns="146304" rIns="182880" bIns="146304" rtlCol="0" anchor="ctr">
              <a:spAutoFit/>
            </a:bodyPr>
            <a:lstStyle/>
            <a:p>
              <a:pPr algn="ctr">
                <a:lnSpc>
                  <a:spcPct val="90000"/>
                </a:lnSpc>
                <a:spcAft>
                  <a:spcPts val="600"/>
                </a:spcAft>
              </a:pPr>
              <a:r>
                <a:rPr lang="en-US" sz="1100" dirty="0">
                  <a:solidFill>
                    <a:schemeClr val="bg1"/>
                  </a:solidFill>
                </a:rPr>
                <a:t>Access </a:t>
              </a:r>
            </a:p>
            <a:p>
              <a:pPr algn="ctr">
                <a:lnSpc>
                  <a:spcPct val="90000"/>
                </a:lnSpc>
                <a:spcAft>
                  <a:spcPts val="600"/>
                </a:spcAft>
              </a:pPr>
              <a:r>
                <a:rPr lang="en-US" sz="1100" dirty="0">
                  <a:solidFill>
                    <a:schemeClr val="bg1"/>
                  </a:solidFill>
                </a:rPr>
                <a:t>Control</a:t>
              </a:r>
            </a:p>
          </p:txBody>
        </p:sp>
        <p:grpSp>
          <p:nvGrpSpPr>
            <p:cNvPr id="21" name="Group 20">
              <a:extLst>
                <a:ext uri="{FF2B5EF4-FFF2-40B4-BE49-F238E27FC236}">
                  <a16:creationId xmlns:a16="http://schemas.microsoft.com/office/drawing/2014/main" id="{B8DB56F1-092F-47AA-AC1E-CCA0B4C88773}"/>
                </a:ext>
              </a:extLst>
            </p:cNvPr>
            <p:cNvGrpSpPr/>
            <p:nvPr/>
          </p:nvGrpSpPr>
          <p:grpSpPr>
            <a:xfrm>
              <a:off x="5697872" y="3412612"/>
              <a:ext cx="941809" cy="845044"/>
              <a:chOff x="5901911" y="3412612"/>
              <a:chExt cx="941809" cy="845044"/>
            </a:xfrm>
            <a:grpFill/>
          </p:grpSpPr>
          <p:pic>
            <p:nvPicPr>
              <p:cNvPr id="12" name="Picture 11">
                <a:extLst>
                  <a:ext uri="{FF2B5EF4-FFF2-40B4-BE49-F238E27FC236}">
                    <a16:creationId xmlns:a16="http://schemas.microsoft.com/office/drawing/2014/main" id="{3CB95386-0A6E-4427-B8C3-E3826A83435C}"/>
                  </a:ext>
                </a:extLst>
              </p:cNvPr>
              <p:cNvPicPr>
                <a:picLocks/>
              </p:cNvPicPr>
              <p:nvPr/>
            </p:nvPicPr>
            <p:blipFill>
              <a:blip r:embed="rId4"/>
              <a:stretch>
                <a:fillRect/>
              </a:stretch>
            </p:blipFill>
            <p:spPr>
              <a:xfrm>
                <a:off x="6386520" y="3412612"/>
                <a:ext cx="457200" cy="411480"/>
              </a:xfrm>
              <a:prstGeom prst="rect">
                <a:avLst/>
              </a:prstGeom>
              <a:grpFill/>
            </p:spPr>
          </p:pic>
          <p:pic>
            <p:nvPicPr>
              <p:cNvPr id="13" name="Picture 12">
                <a:extLst>
                  <a:ext uri="{FF2B5EF4-FFF2-40B4-BE49-F238E27FC236}">
                    <a16:creationId xmlns:a16="http://schemas.microsoft.com/office/drawing/2014/main" id="{70759A2B-9475-412F-B5B2-0772821A56B4}"/>
                  </a:ext>
                </a:extLst>
              </p:cNvPr>
              <p:cNvPicPr>
                <a:picLocks/>
              </p:cNvPicPr>
              <p:nvPr/>
            </p:nvPicPr>
            <p:blipFill>
              <a:blip r:embed="rId5"/>
              <a:stretch>
                <a:fillRect/>
              </a:stretch>
            </p:blipFill>
            <p:spPr>
              <a:xfrm>
                <a:off x="5901911" y="3846176"/>
                <a:ext cx="457200" cy="411480"/>
              </a:xfrm>
              <a:prstGeom prst="rect">
                <a:avLst/>
              </a:prstGeom>
              <a:grpFill/>
            </p:spPr>
          </p:pic>
          <p:pic>
            <p:nvPicPr>
              <p:cNvPr id="14" name="Picture 13">
                <a:extLst>
                  <a:ext uri="{FF2B5EF4-FFF2-40B4-BE49-F238E27FC236}">
                    <a16:creationId xmlns:a16="http://schemas.microsoft.com/office/drawing/2014/main" id="{32F93792-E6EB-4F0E-AAE2-65DF076644B2}"/>
                  </a:ext>
                </a:extLst>
              </p:cNvPr>
              <p:cNvPicPr>
                <a:picLocks/>
              </p:cNvPicPr>
              <p:nvPr/>
            </p:nvPicPr>
            <p:blipFill>
              <a:blip r:embed="rId6"/>
              <a:stretch>
                <a:fillRect/>
              </a:stretch>
            </p:blipFill>
            <p:spPr>
              <a:xfrm>
                <a:off x="6386520" y="3846176"/>
                <a:ext cx="457200" cy="411480"/>
              </a:xfrm>
              <a:prstGeom prst="rect">
                <a:avLst/>
              </a:prstGeom>
              <a:grpFill/>
            </p:spPr>
          </p:pic>
          <p:pic>
            <p:nvPicPr>
              <p:cNvPr id="15" name="Picture 14">
                <a:extLst>
                  <a:ext uri="{FF2B5EF4-FFF2-40B4-BE49-F238E27FC236}">
                    <a16:creationId xmlns:a16="http://schemas.microsoft.com/office/drawing/2014/main" id="{FC333C5D-4562-4503-89B2-974F9CE6A25F}"/>
                  </a:ext>
                </a:extLst>
              </p:cNvPr>
              <p:cNvPicPr>
                <a:picLocks/>
              </p:cNvPicPr>
              <p:nvPr/>
            </p:nvPicPr>
            <p:blipFill>
              <a:blip r:embed="rId7"/>
              <a:stretch>
                <a:fillRect/>
              </a:stretch>
            </p:blipFill>
            <p:spPr>
              <a:xfrm>
                <a:off x="5901911" y="3412612"/>
                <a:ext cx="457200" cy="411480"/>
              </a:xfrm>
              <a:prstGeom prst="rect">
                <a:avLst/>
              </a:prstGeom>
              <a:grpFill/>
            </p:spPr>
          </p:pic>
        </p:grpSp>
      </p:grpSp>
      <p:pic>
        <p:nvPicPr>
          <p:cNvPr id="16" name="Picture 2" descr="https://www.onmsft.com/wp-content/uploads/2017/09/Azure-1050x437.png.pagespeed.ce.UEo5r3u7ZS.png">
            <a:extLst>
              <a:ext uri="{FF2B5EF4-FFF2-40B4-BE49-F238E27FC236}">
                <a16:creationId xmlns:a16="http://schemas.microsoft.com/office/drawing/2014/main" id="{88236C32-4208-4B23-83B2-005E6FC1E8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9031" y="2288034"/>
            <a:ext cx="870567" cy="362373"/>
          </a:xfrm>
          <a:prstGeom prst="rect">
            <a:avLst/>
          </a:prstGeom>
          <a:noFill/>
          <a:extLst>
            <a:ext uri="{909E8E84-426E-40DD-AFC4-6F175D3DCCD1}">
              <a14:hiddenFill xmlns:a14="http://schemas.microsoft.com/office/drawing/2010/main">
                <a:solidFill>
                  <a:srgbClr val="FFFFFF"/>
                </a:solidFill>
              </a14:hiddenFill>
            </a:ext>
          </a:extLst>
        </p:spPr>
      </p:pic>
      <p:pic>
        <p:nvPicPr>
          <p:cNvPr id="17" name="Shape 306" descr="User (computing)">
            <a:extLst>
              <a:ext uri="{FF2B5EF4-FFF2-40B4-BE49-F238E27FC236}">
                <a16:creationId xmlns:a16="http://schemas.microsoft.com/office/drawing/2014/main" id="{78049F77-4A46-4B39-90FB-F53EC1D9CD55}"/>
              </a:ext>
            </a:extLst>
          </p:cNvPr>
          <p:cNvPicPr preferRelativeResize="0"/>
          <p:nvPr/>
        </p:nvPicPr>
        <p:blipFill>
          <a:blip r:embed="rId9">
            <a:alphaModFix/>
          </a:blip>
          <a:stretch>
            <a:fillRect/>
          </a:stretch>
        </p:blipFill>
        <p:spPr>
          <a:xfrm>
            <a:off x="11039474" y="2540557"/>
            <a:ext cx="637465" cy="637465"/>
          </a:xfrm>
          <a:prstGeom prst="rect">
            <a:avLst/>
          </a:prstGeom>
          <a:noFill/>
          <a:ln>
            <a:noFill/>
          </a:ln>
        </p:spPr>
      </p:pic>
      <p:pic>
        <p:nvPicPr>
          <p:cNvPr id="18" name="Shape 306" descr="User (computing)">
            <a:extLst>
              <a:ext uri="{FF2B5EF4-FFF2-40B4-BE49-F238E27FC236}">
                <a16:creationId xmlns:a16="http://schemas.microsoft.com/office/drawing/2014/main" id="{9226B160-1E64-4141-B4FD-459CDE30A83F}"/>
              </a:ext>
            </a:extLst>
          </p:cNvPr>
          <p:cNvPicPr preferRelativeResize="0"/>
          <p:nvPr/>
        </p:nvPicPr>
        <p:blipFill>
          <a:blip r:embed="rId9">
            <a:alphaModFix/>
            <a:duotone>
              <a:prstClr val="black"/>
              <a:schemeClr val="accent3">
                <a:tint val="45000"/>
                <a:satMod val="400000"/>
              </a:schemeClr>
            </a:duotone>
          </a:blip>
          <a:stretch>
            <a:fillRect/>
          </a:stretch>
        </p:blipFill>
        <p:spPr>
          <a:xfrm>
            <a:off x="11093633" y="3513294"/>
            <a:ext cx="637465" cy="637465"/>
          </a:xfrm>
          <a:prstGeom prst="rect">
            <a:avLst/>
          </a:prstGeom>
          <a:noFill/>
          <a:ln>
            <a:noFill/>
          </a:ln>
        </p:spPr>
      </p:pic>
      <p:pic>
        <p:nvPicPr>
          <p:cNvPr id="19" name="Shape 306" descr="User (computing)">
            <a:extLst>
              <a:ext uri="{FF2B5EF4-FFF2-40B4-BE49-F238E27FC236}">
                <a16:creationId xmlns:a16="http://schemas.microsoft.com/office/drawing/2014/main" id="{AA6CA60A-EC7A-4EAA-BA08-EEC5C81580CE}"/>
              </a:ext>
            </a:extLst>
          </p:cNvPr>
          <p:cNvPicPr preferRelativeResize="0"/>
          <p:nvPr/>
        </p:nvPicPr>
        <p:blipFill>
          <a:blip r:embed="rId9">
            <a:alphaModFix/>
            <a:duotone>
              <a:prstClr val="black"/>
              <a:schemeClr val="accent2">
                <a:tint val="45000"/>
                <a:satMod val="400000"/>
              </a:schemeClr>
            </a:duotone>
          </a:blip>
          <a:stretch>
            <a:fillRect/>
          </a:stretch>
        </p:blipFill>
        <p:spPr>
          <a:xfrm>
            <a:off x="11093633" y="4569086"/>
            <a:ext cx="637465" cy="637465"/>
          </a:xfrm>
          <a:prstGeom prst="rect">
            <a:avLst/>
          </a:prstGeom>
          <a:noFill/>
          <a:ln>
            <a:noFill/>
          </a:ln>
        </p:spPr>
      </p:pic>
      <p:sp>
        <p:nvSpPr>
          <p:cNvPr id="20" name="Arrow: Left-Right 19">
            <a:extLst>
              <a:ext uri="{FF2B5EF4-FFF2-40B4-BE49-F238E27FC236}">
                <a16:creationId xmlns:a16="http://schemas.microsoft.com/office/drawing/2014/main" id="{02F8326D-E420-4F85-B127-82D6254E46C9}"/>
              </a:ext>
            </a:extLst>
          </p:cNvPr>
          <p:cNvSpPr/>
          <p:nvPr/>
        </p:nvSpPr>
        <p:spPr bwMode="auto">
          <a:xfrm>
            <a:off x="8025561" y="3742923"/>
            <a:ext cx="613275" cy="180754"/>
          </a:xfrm>
          <a:prstGeom prst="leftRightArrow">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CE13EAE-05FD-4B37-8043-6057DC76FA88}"/>
              </a:ext>
            </a:extLst>
          </p:cNvPr>
          <p:cNvSpPr txBox="1"/>
          <p:nvPr/>
        </p:nvSpPr>
        <p:spPr>
          <a:xfrm>
            <a:off x="6022845" y="4335712"/>
            <a:ext cx="1549399"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Azure Databricks</a:t>
            </a:r>
          </a:p>
        </p:txBody>
      </p:sp>
      <p:cxnSp>
        <p:nvCxnSpPr>
          <p:cNvPr id="25" name="Connector: Elbow 24">
            <a:extLst>
              <a:ext uri="{FF2B5EF4-FFF2-40B4-BE49-F238E27FC236}">
                <a16:creationId xmlns:a16="http://schemas.microsoft.com/office/drawing/2014/main" id="{1DA83FFA-FA93-461A-A3CF-C2CD08C5E583}"/>
              </a:ext>
            </a:extLst>
          </p:cNvPr>
          <p:cNvCxnSpPr>
            <a:cxnSpLocks/>
          </p:cNvCxnSpPr>
          <p:nvPr/>
        </p:nvCxnSpPr>
        <p:spPr>
          <a:xfrm flipV="1">
            <a:off x="9575670" y="2841905"/>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EACB205-61AD-409B-981C-4C41EB13D07A}"/>
              </a:ext>
            </a:extLst>
          </p:cNvPr>
          <p:cNvCxnSpPr>
            <a:cxnSpLocks/>
          </p:cNvCxnSpPr>
          <p:nvPr/>
        </p:nvCxnSpPr>
        <p:spPr>
          <a:xfrm>
            <a:off x="9576930" y="3846176"/>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36815BF-87B1-464C-A69B-2CA27C5F93DE}"/>
              </a:ext>
            </a:extLst>
          </p:cNvPr>
          <p:cNvCxnSpPr>
            <a:cxnSpLocks/>
          </p:cNvCxnSpPr>
          <p:nvPr/>
        </p:nvCxnSpPr>
        <p:spPr>
          <a:xfrm>
            <a:off x="9522772" y="3847140"/>
            <a:ext cx="1463040" cy="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793519A-B9F6-439F-8010-610B7996F41D}"/>
              </a:ext>
            </a:extLst>
          </p:cNvPr>
          <p:cNvSpPr txBox="1"/>
          <p:nvPr/>
        </p:nvSpPr>
        <p:spPr>
          <a:xfrm>
            <a:off x="9473155" y="3548143"/>
            <a:ext cx="1199687" cy="433965"/>
          </a:xfrm>
          <a:prstGeom prst="rect">
            <a:avLst/>
          </a:prstGeom>
          <a:noFill/>
        </p:spPr>
        <p:txBody>
          <a:bodyPr wrap="none" lIns="182880" tIns="146304" rIns="182880" bIns="146304" rtlCol="0" anchor="ctr">
            <a:spAutoFit/>
          </a:bodyPr>
          <a:lstStyle/>
          <a:p>
            <a:pPr algn="ctr">
              <a:lnSpc>
                <a:spcPct val="90000"/>
              </a:lnSpc>
              <a:spcAft>
                <a:spcPts val="600"/>
              </a:spcAft>
            </a:pPr>
            <a:r>
              <a:rPr lang="en-US" sz="1000" dirty="0">
                <a:solidFill>
                  <a:schemeClr val="bg1"/>
                </a:solidFill>
                <a:latin typeface="Segoe UI" panose="020B0502040204020203" pitchFamily="34" charset="0"/>
                <a:cs typeface="Segoe UI" panose="020B0502040204020203" pitchFamily="34" charset="0"/>
              </a:rPr>
              <a:t>Authentication</a:t>
            </a:r>
          </a:p>
        </p:txBody>
      </p:sp>
    </p:spTree>
    <p:extLst>
      <p:ext uri="{BB962C8B-B14F-4D97-AF65-F5344CB8AC3E}">
        <p14:creationId xmlns:p14="http://schemas.microsoft.com/office/powerpoint/2010/main" val="9137868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EAB7-9FD5-4A66-AB8C-027E58331FCF}"/>
              </a:ext>
            </a:extLst>
          </p:cNvPr>
          <p:cNvSpPr>
            <a:spLocks noGrp="1"/>
          </p:cNvSpPr>
          <p:nvPr>
            <p:ph type="title"/>
          </p:nvPr>
        </p:nvSpPr>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Databricks Access Control</a:t>
            </a:r>
          </a:p>
        </p:txBody>
      </p:sp>
      <p:sp>
        <p:nvSpPr>
          <p:cNvPr id="12" name="Text Placeholder 11">
            <a:extLst>
              <a:ext uri="{FF2B5EF4-FFF2-40B4-BE49-F238E27FC236}">
                <a16:creationId xmlns:a16="http://schemas.microsoft.com/office/drawing/2014/main" id="{ABA3172D-6519-4B8C-8B16-AEE62E1FC137}"/>
              </a:ext>
            </a:extLst>
          </p:cNvPr>
          <p:cNvSpPr>
            <a:spLocks noGrp="1"/>
          </p:cNvSpPr>
          <p:nvPr>
            <p:ph type="body" sz="quarter" idx="11"/>
          </p:nvPr>
        </p:nvSpPr>
        <p:spPr>
          <a:xfrm>
            <a:off x="267684" y="963482"/>
            <a:ext cx="11655078" cy="461665"/>
          </a:xfrm>
        </p:spPr>
        <p:txBody>
          <a:bodyPr/>
          <a:lstStyle/>
          <a:p>
            <a:pPr algn="ctr"/>
            <a:r>
              <a:rPr lang="en-US" sz="2000" dirty="0"/>
              <a:t>Access control can be defined at the user level via the Admin Console</a:t>
            </a:r>
          </a:p>
        </p:txBody>
      </p:sp>
      <p:cxnSp>
        <p:nvCxnSpPr>
          <p:cNvPr id="4" name="Straight Arrow Connector 3">
            <a:extLst>
              <a:ext uri="{FF2B5EF4-FFF2-40B4-BE49-F238E27FC236}">
                <a16:creationId xmlns:a16="http://schemas.microsoft.com/office/drawing/2014/main" id="{1500AA40-7212-448F-89F7-D9A008912FEA}"/>
              </a:ext>
            </a:extLst>
          </p:cNvPr>
          <p:cNvCxnSpPr>
            <a:cxnSpLocks/>
          </p:cNvCxnSpPr>
          <p:nvPr/>
        </p:nvCxnSpPr>
        <p:spPr>
          <a:xfrm flipV="1">
            <a:off x="2268228" y="2330244"/>
            <a:ext cx="1345128" cy="1249146"/>
          </a:xfrm>
          <a:prstGeom prst="straightConnector1">
            <a:avLst/>
          </a:prstGeom>
          <a:ln>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0098AC9-3977-4CF5-9D9A-EBF5D012F4C8}"/>
              </a:ext>
            </a:extLst>
          </p:cNvPr>
          <p:cNvCxnSpPr>
            <a:cxnSpLocks/>
          </p:cNvCxnSpPr>
          <p:nvPr/>
        </p:nvCxnSpPr>
        <p:spPr>
          <a:xfrm>
            <a:off x="2268228" y="4502720"/>
            <a:ext cx="1345128" cy="1249147"/>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3C8572D5-34E9-4ABC-B534-57ACBF14EE53}"/>
              </a:ext>
            </a:extLst>
          </p:cNvPr>
          <p:cNvSpPr/>
          <p:nvPr/>
        </p:nvSpPr>
        <p:spPr bwMode="auto">
          <a:xfrm flipH="1" flipV="1">
            <a:off x="2234382" y="4613330"/>
            <a:ext cx="1371600" cy="118872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ight Triangle 6">
            <a:extLst>
              <a:ext uri="{FF2B5EF4-FFF2-40B4-BE49-F238E27FC236}">
                <a16:creationId xmlns:a16="http://schemas.microsoft.com/office/drawing/2014/main" id="{D6FC7167-E406-4FD9-89DC-6414C9FD109B}"/>
              </a:ext>
            </a:extLst>
          </p:cNvPr>
          <p:cNvSpPr/>
          <p:nvPr/>
        </p:nvSpPr>
        <p:spPr bwMode="auto">
          <a:xfrm flipH="1">
            <a:off x="2234382" y="2314737"/>
            <a:ext cx="1371600" cy="128016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6AC07B-D2D8-42BB-BF41-D50381BB6DCA}"/>
              </a:ext>
            </a:extLst>
          </p:cNvPr>
          <p:cNvSpPr/>
          <p:nvPr/>
        </p:nvSpPr>
        <p:spPr bwMode="auto">
          <a:xfrm>
            <a:off x="2234382" y="3579390"/>
            <a:ext cx="1371600" cy="10339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9" name="Table 8">
            <a:extLst>
              <a:ext uri="{FF2B5EF4-FFF2-40B4-BE49-F238E27FC236}">
                <a16:creationId xmlns:a16="http://schemas.microsoft.com/office/drawing/2014/main" id="{D19C2208-F9A2-4436-913D-226FEF75E76E}"/>
              </a:ext>
            </a:extLst>
          </p:cNvPr>
          <p:cNvGraphicFramePr>
            <a:graphicFrameLocks noGrp="1"/>
          </p:cNvGraphicFramePr>
          <p:nvPr>
            <p:extLst/>
          </p:nvPr>
        </p:nvGraphicFramePr>
        <p:xfrm>
          <a:off x="3605982" y="2330244"/>
          <a:ext cx="7978876" cy="3474721"/>
        </p:xfrm>
        <a:graphic>
          <a:graphicData uri="http://schemas.openxmlformats.org/drawingml/2006/table">
            <a:tbl>
              <a:tblPr firstRow="1" bandRow="1">
                <a:tableStyleId>{3B4B98B0-60AC-42C2-AFA5-B58CD77FA1E5}</a:tableStyleId>
              </a:tblPr>
              <a:tblGrid>
                <a:gridCol w="2312545">
                  <a:extLst>
                    <a:ext uri="{9D8B030D-6E8A-4147-A177-3AD203B41FA5}">
                      <a16:colId xmlns:a16="http://schemas.microsoft.com/office/drawing/2014/main" val="1962909920"/>
                    </a:ext>
                  </a:extLst>
                </a:gridCol>
                <a:gridCol w="5666331">
                  <a:extLst>
                    <a:ext uri="{9D8B030D-6E8A-4147-A177-3AD203B41FA5}">
                      <a16:colId xmlns:a16="http://schemas.microsoft.com/office/drawing/2014/main" val="1826896876"/>
                    </a:ext>
                  </a:extLst>
                </a:gridCol>
              </a:tblGrid>
              <a:tr h="715741">
                <a:tc>
                  <a:txBody>
                    <a:bodyPr/>
                    <a:lstStyle/>
                    <a:p>
                      <a:r>
                        <a:rPr lang="en-US" sz="1600" b="0" dirty="0">
                          <a:latin typeface="+mn-lt"/>
                        </a:rPr>
                        <a:t>Workspace Access Control</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600" b="0" kern="1200" dirty="0">
                          <a:effectLst/>
                          <a:latin typeface="+mn-lt"/>
                        </a:rPr>
                        <a:t>Defines who can who can view, edit, and run notebooks in their workspace</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6523093"/>
                  </a:ext>
                </a:extLst>
              </a:tr>
              <a:tr h="1327498">
                <a:tc>
                  <a:txBody>
                    <a:bodyPr/>
                    <a:lstStyle/>
                    <a:p>
                      <a:r>
                        <a:rPr lang="en-US" sz="1600" dirty="0">
                          <a:latin typeface="+mn-lt"/>
                        </a:rPr>
                        <a:t>Cluster Access Control</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tc>
                  <a:txBody>
                    <a:bodyPr/>
                    <a:lstStyle/>
                    <a:p>
                      <a:r>
                        <a:rPr lang="en-US" sz="1600" dirty="0">
                          <a:latin typeface="+mn-lt"/>
                        </a:rPr>
                        <a:t>Allows users to who can attach to, restart, and manage (resize/delete) clusters.</a:t>
                      </a:r>
                      <a:br>
                        <a:rPr lang="en-US" sz="1600" dirty="0">
                          <a:latin typeface="+mn-lt"/>
                        </a:rPr>
                      </a:br>
                      <a:endParaRPr lang="en-US" sz="1600" dirty="0">
                        <a:latin typeface="+mn-lt"/>
                      </a:endParaRPr>
                    </a:p>
                    <a:p>
                      <a:r>
                        <a:rPr lang="en-US" sz="1600" dirty="0">
                          <a:latin typeface="+mn-lt"/>
                        </a:rPr>
                        <a:t>Allows Admins to specify which users have permissions to create clusters</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55022233"/>
                  </a:ext>
                </a:extLst>
              </a:tr>
              <a:tr h="715741">
                <a:tc>
                  <a:txBody>
                    <a:bodyPr/>
                    <a:lstStyle/>
                    <a:p>
                      <a:r>
                        <a:rPr lang="en-US" sz="1600" dirty="0">
                          <a:latin typeface="+mn-lt"/>
                        </a:rPr>
                        <a:t>Jobs Access Control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600" kern="1200" dirty="0">
                          <a:effectLst/>
                          <a:latin typeface="+mn-lt"/>
                        </a:rPr>
                        <a:t>Allows owners of a job to control who can view job results or manage runs of a job (run now/cancel)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47571739"/>
                  </a:ext>
                </a:extLst>
              </a:tr>
              <a:tr h="715741">
                <a:tc>
                  <a:txBody>
                    <a:bodyPr/>
                    <a:lstStyle/>
                    <a:p>
                      <a:r>
                        <a:rPr lang="en-US" sz="1600" dirty="0">
                          <a:latin typeface="+mn-lt"/>
                        </a:rPr>
                        <a:t>REST API Tokens</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kern="1200" dirty="0">
                          <a:effectLst/>
                          <a:latin typeface="+mn-lt"/>
                        </a:rPr>
                        <a:t>Allows users to use personal access tokens instead of passwords to access the Databricks REST API</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5267479"/>
                  </a:ext>
                </a:extLst>
              </a:tr>
            </a:tbl>
          </a:graphicData>
        </a:graphic>
      </p:graphicFrame>
      <p:sp>
        <p:nvSpPr>
          <p:cNvPr id="10" name="Rectangle 9">
            <a:extLst>
              <a:ext uri="{FF2B5EF4-FFF2-40B4-BE49-F238E27FC236}">
                <a16:creationId xmlns:a16="http://schemas.microsoft.com/office/drawing/2014/main" id="{53527327-FB2C-49D1-AC83-FA710C238FC3}"/>
              </a:ext>
            </a:extLst>
          </p:cNvPr>
          <p:cNvSpPr/>
          <p:nvPr/>
        </p:nvSpPr>
        <p:spPr>
          <a:xfrm>
            <a:off x="970058" y="3600062"/>
            <a:ext cx="1264323" cy="1005840"/>
          </a:xfrm>
          <a:prstGeom prst="rect">
            <a:avLst/>
          </a:prstGeom>
          <a:solidFill>
            <a:srgbClr val="0070C0"/>
          </a:solidFill>
          <a:ln>
            <a:noFill/>
          </a:ln>
        </p:spPr>
        <p:txBody>
          <a:bodyPr wrap="square" anchor="ctr">
            <a:spAutoFit/>
          </a:bodyPr>
          <a:lstStyle/>
          <a:p>
            <a:r>
              <a:rPr lang="en-US" dirty="0">
                <a:solidFill>
                  <a:schemeClr val="bg1"/>
                </a:solidFill>
              </a:rPr>
              <a:t>Databricks Access </a:t>
            </a:r>
          </a:p>
          <a:p>
            <a:r>
              <a:rPr lang="en-US" dirty="0">
                <a:solidFill>
                  <a:schemeClr val="bg1"/>
                </a:solidFill>
              </a:rPr>
              <a:t>Control</a:t>
            </a:r>
          </a:p>
        </p:txBody>
      </p:sp>
      <p:sp>
        <p:nvSpPr>
          <p:cNvPr id="11" name="TextBox 10">
            <a:extLst>
              <a:ext uri="{FF2B5EF4-FFF2-40B4-BE49-F238E27FC236}">
                <a16:creationId xmlns:a16="http://schemas.microsoft.com/office/drawing/2014/main" id="{AF7BE99D-91C2-4D78-BDA1-23B6EEB9EE9C}"/>
              </a:ext>
            </a:extLst>
          </p:cNvPr>
          <p:cNvSpPr txBox="1"/>
          <p:nvPr/>
        </p:nvSpPr>
        <p:spPr>
          <a:xfrm>
            <a:off x="4074071" y="1813179"/>
            <a:ext cx="7035324"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Access Control can be defined for Workspaces, Clusters, Jobs and REST APIs</a:t>
            </a:r>
          </a:p>
        </p:txBody>
      </p:sp>
    </p:spTree>
    <p:extLst>
      <p:ext uri="{BB962C8B-B14F-4D97-AF65-F5344CB8AC3E}">
        <p14:creationId xmlns:p14="http://schemas.microsoft.com/office/powerpoint/2010/main" val="98382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5DF6-0215-4815-94F2-4C113CDE1996}"/>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Core ARTIFACTS</a:t>
            </a:r>
          </a:p>
        </p:txBody>
      </p:sp>
      <p:grpSp>
        <p:nvGrpSpPr>
          <p:cNvPr id="43" name="Group 42">
            <a:extLst>
              <a:ext uri="{FF2B5EF4-FFF2-40B4-BE49-F238E27FC236}">
                <a16:creationId xmlns:a16="http://schemas.microsoft.com/office/drawing/2014/main" id="{AE5C7B45-068E-42BE-A21E-AC43DD6BA531}"/>
              </a:ext>
            </a:extLst>
          </p:cNvPr>
          <p:cNvGrpSpPr/>
          <p:nvPr/>
        </p:nvGrpSpPr>
        <p:grpSpPr>
          <a:xfrm>
            <a:off x="2570811" y="1469524"/>
            <a:ext cx="7491454" cy="4320807"/>
            <a:chOff x="2109634" y="1755771"/>
            <a:chExt cx="7491454" cy="4320807"/>
          </a:xfrm>
        </p:grpSpPr>
        <p:grpSp>
          <p:nvGrpSpPr>
            <p:cNvPr id="23" name="Group 22">
              <a:extLst>
                <a:ext uri="{FF2B5EF4-FFF2-40B4-BE49-F238E27FC236}">
                  <a16:creationId xmlns:a16="http://schemas.microsoft.com/office/drawing/2014/main" id="{17D2198D-1519-4C32-A77E-B369104B776D}"/>
                </a:ext>
              </a:extLst>
            </p:cNvPr>
            <p:cNvGrpSpPr/>
            <p:nvPr/>
          </p:nvGrpSpPr>
          <p:grpSpPr>
            <a:xfrm>
              <a:off x="2109634" y="2833647"/>
              <a:ext cx="1812898" cy="1011803"/>
              <a:chOff x="2109634" y="2571254"/>
              <a:chExt cx="1812898" cy="1011803"/>
            </a:xfrm>
          </p:grpSpPr>
          <p:sp>
            <p:nvSpPr>
              <p:cNvPr id="6" name="Rectangle: Rounded Corners 5">
                <a:extLst>
                  <a:ext uri="{FF2B5EF4-FFF2-40B4-BE49-F238E27FC236}">
                    <a16:creationId xmlns:a16="http://schemas.microsoft.com/office/drawing/2014/main" id="{19717505-D8F8-40AF-B905-5C59531BB3F1}"/>
                  </a:ext>
                </a:extLst>
              </p:cNvPr>
              <p:cNvSpPr/>
              <p:nvPr/>
            </p:nvSpPr>
            <p:spPr bwMode="auto">
              <a:xfrm>
                <a:off x="2109634"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Libraries</a:t>
                </a:r>
              </a:p>
            </p:txBody>
          </p:sp>
          <p:pic>
            <p:nvPicPr>
              <p:cNvPr id="10244" name="Picture 4" descr="Image result for Library Icon">
                <a:extLst>
                  <a:ext uri="{FF2B5EF4-FFF2-40B4-BE49-F238E27FC236}">
                    <a16:creationId xmlns:a16="http://schemas.microsoft.com/office/drawing/2014/main" id="{8BA9D34D-8C95-4BF8-992B-F350A7B5BC4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0971" y="3039912"/>
                <a:ext cx="530224" cy="530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159F7594-029D-4547-B451-3085892002F6}"/>
                </a:ext>
              </a:extLst>
            </p:cNvPr>
            <p:cNvGrpSpPr/>
            <p:nvPr/>
          </p:nvGrpSpPr>
          <p:grpSpPr>
            <a:xfrm>
              <a:off x="2109634" y="5041127"/>
              <a:ext cx="1812898" cy="1011803"/>
              <a:chOff x="2109634" y="4997727"/>
              <a:chExt cx="1812898" cy="1011803"/>
            </a:xfrm>
          </p:grpSpPr>
          <p:sp>
            <p:nvSpPr>
              <p:cNvPr id="9" name="Rectangle: Rounded Corners 8">
                <a:extLst>
                  <a:ext uri="{FF2B5EF4-FFF2-40B4-BE49-F238E27FC236}">
                    <a16:creationId xmlns:a16="http://schemas.microsoft.com/office/drawing/2014/main" id="{164CAD61-F130-44BC-AD9C-5B566F0D93F2}"/>
                  </a:ext>
                </a:extLst>
              </p:cNvPr>
              <p:cNvSpPr/>
              <p:nvPr/>
            </p:nvSpPr>
            <p:spPr bwMode="auto">
              <a:xfrm>
                <a:off x="2109634" y="4997727"/>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Jobs</a:t>
                </a:r>
              </a:p>
            </p:txBody>
          </p:sp>
          <p:pic>
            <p:nvPicPr>
              <p:cNvPr id="10246" name="Picture 6" descr="Image result for Jobs icon">
                <a:extLst>
                  <a:ext uri="{FF2B5EF4-FFF2-40B4-BE49-F238E27FC236}">
                    <a16:creationId xmlns:a16="http://schemas.microsoft.com/office/drawing/2014/main" id="{9C0ACB7D-4C4A-4F92-9E59-B2090CC483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8810" y="5527277"/>
                <a:ext cx="434547" cy="4345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301EC156-90FC-4BE5-B1CB-0C6B92C2F381}"/>
                </a:ext>
              </a:extLst>
            </p:cNvPr>
            <p:cNvGrpSpPr/>
            <p:nvPr/>
          </p:nvGrpSpPr>
          <p:grpSpPr>
            <a:xfrm>
              <a:off x="5069775" y="1755771"/>
              <a:ext cx="1812898" cy="1011803"/>
              <a:chOff x="5112688" y="1776938"/>
              <a:chExt cx="1812898" cy="1011803"/>
            </a:xfrm>
          </p:grpSpPr>
          <p:sp>
            <p:nvSpPr>
              <p:cNvPr id="7" name="Rectangle: Rounded Corners 6">
                <a:extLst>
                  <a:ext uri="{FF2B5EF4-FFF2-40B4-BE49-F238E27FC236}">
                    <a16:creationId xmlns:a16="http://schemas.microsoft.com/office/drawing/2014/main" id="{EF8356AA-389C-45BD-BAAB-72927825CB9D}"/>
                  </a:ext>
                </a:extLst>
              </p:cNvPr>
              <p:cNvSpPr/>
              <p:nvPr/>
            </p:nvSpPr>
            <p:spPr bwMode="auto">
              <a:xfrm>
                <a:off x="5112688" y="1776938"/>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Clusters</a:t>
                </a:r>
              </a:p>
            </p:txBody>
          </p:sp>
          <p:pic>
            <p:nvPicPr>
              <p:cNvPr id="10248" name="Picture 8" descr="http://www.pvhc.net/img117/vgrtpziemvqlakyhofwc.png">
                <a:extLst>
                  <a:ext uri="{FF2B5EF4-FFF2-40B4-BE49-F238E27FC236}">
                    <a16:creationId xmlns:a16="http://schemas.microsoft.com/office/drawing/2014/main" id="{CB3D61D8-56B5-4BA5-B3B3-8E2F583601B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8304" y="2259777"/>
                <a:ext cx="461666" cy="461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2CD23BA1-A373-49F4-8B65-628554CFDDDC}"/>
                </a:ext>
              </a:extLst>
            </p:cNvPr>
            <p:cNvGrpSpPr/>
            <p:nvPr/>
          </p:nvGrpSpPr>
          <p:grpSpPr>
            <a:xfrm>
              <a:off x="7788190" y="2833647"/>
              <a:ext cx="1812898" cy="1011803"/>
              <a:chOff x="7788190" y="2571254"/>
              <a:chExt cx="1812898" cy="1011803"/>
            </a:xfrm>
          </p:grpSpPr>
          <p:sp>
            <p:nvSpPr>
              <p:cNvPr id="8" name="Rectangle: Rounded Corners 7">
                <a:extLst>
                  <a:ext uri="{FF2B5EF4-FFF2-40B4-BE49-F238E27FC236}">
                    <a16:creationId xmlns:a16="http://schemas.microsoft.com/office/drawing/2014/main" id="{3F702C25-9422-48ED-83DD-A7ECCA2F39D2}"/>
                  </a:ext>
                </a:extLst>
              </p:cNvPr>
              <p:cNvSpPr/>
              <p:nvPr/>
            </p:nvSpPr>
            <p:spPr bwMode="auto">
              <a:xfrm>
                <a:off x="7788190"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Workspaces</a:t>
                </a:r>
              </a:p>
            </p:txBody>
          </p:sp>
          <p:pic>
            <p:nvPicPr>
              <p:cNvPr id="13" name="Picture 12">
                <a:extLst>
                  <a:ext uri="{FF2B5EF4-FFF2-40B4-BE49-F238E27FC236}">
                    <a16:creationId xmlns:a16="http://schemas.microsoft.com/office/drawing/2014/main" id="{6C8FF424-274F-434B-BBDD-AC84CACF1CC6}"/>
                  </a:ext>
                </a:extLst>
              </p:cNvPr>
              <p:cNvPicPr>
                <a:picLocks noChangeAspect="1"/>
              </p:cNvPicPr>
              <p:nvPr/>
            </p:nvPicPr>
            <p:blipFill>
              <a:blip r:embed="rId6">
                <a:duotone>
                  <a:prstClr val="black"/>
                  <a:schemeClr val="accent1">
                    <a:tint val="45000"/>
                    <a:satMod val="400000"/>
                  </a:schemeClr>
                </a:duotone>
              </a:blip>
              <a:stretch>
                <a:fillRect/>
              </a:stretch>
            </p:blipFill>
            <p:spPr>
              <a:xfrm>
                <a:off x="8396740" y="3074191"/>
                <a:ext cx="595799" cy="461666"/>
              </a:xfrm>
              <a:prstGeom prst="rect">
                <a:avLst/>
              </a:prstGeom>
            </p:spPr>
          </p:pic>
        </p:grpSp>
        <p:grpSp>
          <p:nvGrpSpPr>
            <p:cNvPr id="15" name="Group 14">
              <a:extLst>
                <a:ext uri="{FF2B5EF4-FFF2-40B4-BE49-F238E27FC236}">
                  <a16:creationId xmlns:a16="http://schemas.microsoft.com/office/drawing/2014/main" id="{A3C0D53A-3F89-40CC-AE40-03A947880CA1}"/>
                </a:ext>
              </a:extLst>
            </p:cNvPr>
            <p:cNvGrpSpPr/>
            <p:nvPr/>
          </p:nvGrpSpPr>
          <p:grpSpPr>
            <a:xfrm>
              <a:off x="7788190" y="5064775"/>
              <a:ext cx="1812898" cy="1011803"/>
              <a:chOff x="7764173" y="5054506"/>
              <a:chExt cx="1812898" cy="1011803"/>
            </a:xfrm>
          </p:grpSpPr>
          <p:sp>
            <p:nvSpPr>
              <p:cNvPr id="10" name="Rectangle: Rounded Corners 9">
                <a:extLst>
                  <a:ext uri="{FF2B5EF4-FFF2-40B4-BE49-F238E27FC236}">
                    <a16:creationId xmlns:a16="http://schemas.microsoft.com/office/drawing/2014/main" id="{34BF1CA6-D5AE-44C9-98BB-E9FF9810CECD}"/>
                  </a:ext>
                </a:extLst>
              </p:cNvPr>
              <p:cNvSpPr/>
              <p:nvPr/>
            </p:nvSpPr>
            <p:spPr bwMode="auto">
              <a:xfrm>
                <a:off x="7764173" y="5054506"/>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Notebooks</a:t>
                </a:r>
              </a:p>
            </p:txBody>
          </p:sp>
          <p:pic>
            <p:nvPicPr>
              <p:cNvPr id="10252" name="Picture 12" descr="Image result for Spark Notebooks icon">
                <a:extLst>
                  <a:ext uri="{FF2B5EF4-FFF2-40B4-BE49-F238E27FC236}">
                    <a16:creationId xmlns:a16="http://schemas.microsoft.com/office/drawing/2014/main" id="{88C639F0-1054-49AE-BB60-1699EF237E89}"/>
                  </a:ext>
                </a:extLst>
              </p:cNvPr>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420319" y="5598210"/>
                <a:ext cx="548640" cy="2926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Connector 16">
              <a:extLst>
                <a:ext uri="{FF2B5EF4-FFF2-40B4-BE49-F238E27FC236}">
                  <a16:creationId xmlns:a16="http://schemas.microsoft.com/office/drawing/2014/main" id="{E909559C-5C04-4C16-9F10-A8829182164D}"/>
                </a:ext>
              </a:extLst>
            </p:cNvPr>
            <p:cNvCxnSpPr>
              <a:cxnSpLocks/>
              <a:stCxn id="6" idx="3"/>
              <a:endCxn id="32" idx="1"/>
            </p:cNvCxnSpPr>
            <p:nvPr/>
          </p:nvCxnSpPr>
          <p:spPr>
            <a:xfrm>
              <a:off x="3922532" y="3339549"/>
              <a:ext cx="1114451"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72ABA-3BF7-48DC-BCE6-04F44427FA3C}"/>
                </a:ext>
              </a:extLst>
            </p:cNvPr>
            <p:cNvCxnSpPr>
              <a:cxnSpLocks/>
              <a:stCxn id="7" idx="2"/>
              <a:endCxn id="32" idx="0"/>
            </p:cNvCxnSpPr>
            <p:nvPr/>
          </p:nvCxnSpPr>
          <p:spPr>
            <a:xfrm>
              <a:off x="5976224" y="2767574"/>
              <a:ext cx="14305" cy="1168322"/>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775561-0554-4F20-B6C2-0A7A8300ABBF}"/>
                </a:ext>
              </a:extLst>
            </p:cNvPr>
            <p:cNvCxnSpPr>
              <a:cxnSpLocks/>
              <a:stCxn id="9" idx="3"/>
              <a:endCxn id="32" idx="3"/>
            </p:cNvCxnSpPr>
            <p:nvPr/>
          </p:nvCxnSpPr>
          <p:spPr>
            <a:xfrm flipV="1">
              <a:off x="3922532" y="4879270"/>
              <a:ext cx="1114451" cy="667759"/>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21201D-42F7-495F-A525-23C61744119F}"/>
                </a:ext>
              </a:extLst>
            </p:cNvPr>
            <p:cNvCxnSpPr>
              <a:cxnSpLocks/>
              <a:stCxn id="8" idx="1"/>
              <a:endCxn id="32" idx="7"/>
            </p:cNvCxnSpPr>
            <p:nvPr/>
          </p:nvCxnSpPr>
          <p:spPr>
            <a:xfrm flipH="1">
              <a:off x="6944074" y="3339549"/>
              <a:ext cx="844116"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2B2309-050B-444B-B3E3-F8960D842A4C}"/>
                </a:ext>
              </a:extLst>
            </p:cNvPr>
            <p:cNvCxnSpPr>
              <a:cxnSpLocks/>
              <a:stCxn id="10" idx="1"/>
              <a:endCxn id="32" idx="5"/>
            </p:cNvCxnSpPr>
            <p:nvPr/>
          </p:nvCxnSpPr>
          <p:spPr>
            <a:xfrm flipH="1" flipV="1">
              <a:off x="6944074" y="4879270"/>
              <a:ext cx="844116" cy="691407"/>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57BE93E-8FFB-4C69-988B-FE3A386E5BEB}"/>
                </a:ext>
              </a:extLst>
            </p:cNvPr>
            <p:cNvSpPr/>
            <p:nvPr/>
          </p:nvSpPr>
          <p:spPr bwMode="auto">
            <a:xfrm>
              <a:off x="4642012" y="3935896"/>
              <a:ext cx="2697033" cy="1105231"/>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Azure Databricks</a:t>
              </a:r>
            </a:p>
          </p:txBody>
        </p:sp>
      </p:grpSp>
    </p:spTree>
    <p:extLst>
      <p:ext uri="{BB962C8B-B14F-4D97-AF65-F5344CB8AC3E}">
        <p14:creationId xmlns:p14="http://schemas.microsoft.com/office/powerpoint/2010/main" val="174491643"/>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1557" y="1814446"/>
            <a:ext cx="11653523" cy="2416046"/>
          </a:xfrm>
        </p:spPr>
        <p:txBody>
          <a:bodyPr/>
          <a:lstStyle/>
          <a:p>
            <a:pPr>
              <a:lnSpc>
                <a:spcPct val="100000"/>
              </a:lnSpc>
              <a:spcBef>
                <a:spcPts val="600"/>
              </a:spcBef>
              <a:spcAft>
                <a:spcPts val="12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12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a:t>
            </a:r>
            <a:r>
              <a:rPr lang="en-US" dirty="0" err="1"/>
              <a:t>GraphX</a:t>
            </a:r>
            <a:r>
              <a:rPr lang="en-US" dirty="0"/>
              <a:t>, Streaming and Machine Learning Library (</a:t>
            </a:r>
            <a:r>
              <a:rPr lang="en-US" dirty="0" err="1"/>
              <a:t>Mllib</a:t>
            </a:r>
            <a:r>
              <a:rPr lang="en-US" dirty="0"/>
              <a:t>)</a:t>
            </a:r>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p:txBody>
          <a:bodyPr/>
          <a:lstStyle/>
          <a:p>
            <a:r>
              <a:rPr lang="en-US" dirty="0"/>
              <a:t>Why Spark?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5639615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2490651" y="2610217"/>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6631259" y="2641905"/>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5907776" y="2418328"/>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759" y="2329215"/>
            <a:ext cx="1191090" cy="438134"/>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296" y="2425914"/>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2490651" y="2955837"/>
            <a:ext cx="7096969" cy="746373"/>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436605" y="4596605"/>
            <a:ext cx="198046" cy="29476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801142" y="4054876"/>
            <a:ext cx="9307072" cy="2400657"/>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Blob Storage)</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384734" y="5103626"/>
            <a:ext cx="331118" cy="310818"/>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438661" y="6164334"/>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332513" y="4112110"/>
            <a:ext cx="435092" cy="227576"/>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383591" y="5676218"/>
            <a:ext cx="333405" cy="265916"/>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0997231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8AB8F5-A150-4B67-AF4F-C58571EFC97E}"/>
              </a:ext>
            </a:extLst>
          </p:cNvPr>
          <p:cNvSpPr txBox="1"/>
          <p:nvPr/>
        </p:nvSpPr>
        <p:spPr>
          <a:xfrm>
            <a:off x="361819" y="1988864"/>
            <a:ext cx="3401798" cy="3785652"/>
          </a:xfrm>
          <a:prstGeom prst="rect">
            <a:avLst/>
          </a:prstGeom>
          <a:noFill/>
        </p:spPr>
        <p:txBody>
          <a:bodyPr wrap="square" lIns="91440" tIns="45720" rIns="91440" bIns="45720" rtlCol="0">
            <a:spAutoFit/>
          </a:bodyPr>
          <a:lstStyle/>
          <a:p>
            <a:pPr marR="0" lvl="0" algn="l" defTabSz="896214" rtl="0" eaLnBrk="0" fontAlgn="base" latinLnBrk="0" hangingPunct="0">
              <a:lnSpc>
                <a:spcPct val="100000"/>
              </a:lnSpc>
              <a:spcBef>
                <a:spcPct val="0"/>
              </a:spcBef>
              <a:spcAft>
                <a:spcPct val="0"/>
              </a:spcAft>
              <a:buClrTx/>
              <a:buSzTx/>
              <a:tabLst/>
              <a:defRPr/>
            </a:pPr>
            <a:r>
              <a:rPr lang="en-US" sz="1600" b="1" dirty="0">
                <a:latin typeface="Segoe UI Semibold" panose="020B0702040204020203" pitchFamily="34" charset="0"/>
                <a:cs typeface="Segoe UI Semibold" panose="020B0702040204020203" pitchFamily="34" charset="0"/>
              </a:rPr>
              <a:t>Get started quickly</a:t>
            </a:r>
            <a:r>
              <a:rPr lang="en-US" sz="1600" b="1" dirty="0"/>
              <a:t> </a:t>
            </a:r>
            <a:r>
              <a:rPr lang="en-US" sz="1600" dirty="0"/>
              <a:t>by launching your new Spark environment with one click.</a:t>
            </a:r>
          </a:p>
          <a:p>
            <a:pPr marR="0" lvl="0" algn="l" defTabSz="896214" rtl="0" eaLnBrk="0" fontAlgn="base" latinLnBrk="0" hangingPunct="0">
              <a:lnSpc>
                <a:spcPct val="100000"/>
              </a:lnSpc>
              <a:spcBef>
                <a:spcPct val="0"/>
              </a:spcBef>
              <a:spcAft>
                <a:spcPct val="0"/>
              </a:spcAft>
              <a:buClrTx/>
              <a:buSzTx/>
              <a:tabLst/>
              <a:defRPr/>
            </a:pPr>
            <a:endParaRPr lang="en-US" sz="1600" dirty="0"/>
          </a:p>
          <a:p>
            <a:pPr marR="0" lvl="0" algn="l" defTabSz="896214" rtl="0" eaLnBrk="0" fontAlgn="base" latinLnBrk="0" hangingPunct="0">
              <a:lnSpc>
                <a:spcPct val="100000"/>
              </a:lnSpc>
              <a:spcBef>
                <a:spcPct val="0"/>
              </a:spcBef>
              <a:spcAft>
                <a:spcPct val="0"/>
              </a:spcAft>
              <a:buClrTx/>
              <a:buSzTx/>
              <a:tabLst/>
              <a:defRPr/>
            </a:pPr>
            <a:r>
              <a:rPr lang="en-US" sz="1600" b="1" dirty="0">
                <a:latin typeface="Segoe UI Semibold" panose="020B0702040204020203" pitchFamily="34" charset="0"/>
                <a:cs typeface="Segoe UI Semibold" panose="020B0702040204020203" pitchFamily="34" charset="0"/>
              </a:rPr>
              <a:t>Share your insights in powerful ways </a:t>
            </a:r>
            <a:r>
              <a:rPr lang="en-US" sz="1600" dirty="0"/>
              <a:t>through rich integration with Power BI.</a:t>
            </a:r>
            <a:endParaRPr lang="en-US" sz="1600" b="1" dirty="0"/>
          </a:p>
          <a:p>
            <a:pPr marR="0" lvl="0" algn="l" defTabSz="896214" rtl="0" eaLnBrk="0" fontAlgn="base" latinLnBrk="0" hangingPunct="0">
              <a:lnSpc>
                <a:spcPct val="100000"/>
              </a:lnSpc>
              <a:spcBef>
                <a:spcPct val="0"/>
              </a:spcBef>
              <a:spcAft>
                <a:spcPct val="0"/>
              </a:spcAft>
              <a:buClrTx/>
              <a:buSzTx/>
              <a:tabLst/>
              <a:defRPr/>
            </a:pPr>
            <a:endParaRPr lang="en-US" sz="1600" dirty="0"/>
          </a:p>
          <a:p>
            <a:pPr defTabSz="896214" eaLnBrk="0" fontAlgn="base" hangingPunct="0">
              <a:spcBef>
                <a:spcPct val="0"/>
              </a:spcBef>
              <a:spcAft>
                <a:spcPct val="0"/>
              </a:spcAft>
              <a:defRPr/>
            </a:pPr>
            <a:r>
              <a:rPr lang="en-US" sz="1600" b="1" dirty="0">
                <a:latin typeface="Segoe UI Semibold" panose="020B0702040204020203" pitchFamily="34" charset="0"/>
                <a:cs typeface="Segoe UI Semibold" panose="020B0702040204020203" pitchFamily="34" charset="0"/>
              </a:rPr>
              <a:t>Improve collaboration </a:t>
            </a:r>
            <a:r>
              <a:rPr lang="en-US" sz="1600" dirty="0"/>
              <a:t>amongst your analytics team through a unified workspace.</a:t>
            </a:r>
          </a:p>
          <a:p>
            <a:pPr defTabSz="896214" eaLnBrk="0" fontAlgn="base" hangingPunct="0">
              <a:spcBef>
                <a:spcPct val="0"/>
              </a:spcBef>
              <a:spcAft>
                <a:spcPct val="0"/>
              </a:spcAft>
              <a:defRPr/>
            </a:pPr>
            <a:endParaRPr lang="en-US" sz="1600" dirty="0"/>
          </a:p>
          <a:p>
            <a:pPr defTabSz="896214" eaLnBrk="0" fontAlgn="base" hangingPunct="0">
              <a:spcBef>
                <a:spcPct val="0"/>
              </a:spcBef>
              <a:spcAft>
                <a:spcPct val="0"/>
              </a:spcAft>
              <a:defRPr/>
            </a:pPr>
            <a:r>
              <a:rPr lang="en-US" sz="1600" b="1" dirty="0">
                <a:latin typeface="Segoe UI Semibold" panose="020B0702040204020203" pitchFamily="34" charset="0"/>
                <a:cs typeface="Segoe UI Semibold" panose="020B0702040204020203" pitchFamily="34" charset="0"/>
              </a:rPr>
              <a:t>Innovate faster </a:t>
            </a:r>
            <a:r>
              <a:rPr lang="en-US" sz="1600" dirty="0"/>
              <a:t>with native integration with rest of Azure platform </a:t>
            </a:r>
          </a:p>
        </p:txBody>
      </p:sp>
      <p:sp>
        <p:nvSpPr>
          <p:cNvPr id="8" name="TextBox 7">
            <a:extLst>
              <a:ext uri="{FF2B5EF4-FFF2-40B4-BE49-F238E27FC236}">
                <a16:creationId xmlns:a16="http://schemas.microsoft.com/office/drawing/2014/main" id="{73D069F1-4E04-42C0-A467-0CB7E7C1F2D5}"/>
              </a:ext>
            </a:extLst>
          </p:cNvPr>
          <p:cNvSpPr txBox="1"/>
          <p:nvPr/>
        </p:nvSpPr>
        <p:spPr>
          <a:xfrm>
            <a:off x="4045269" y="2017211"/>
            <a:ext cx="3979680" cy="2916183"/>
          </a:xfrm>
          <a:prstGeom prst="rect">
            <a:avLst/>
          </a:prstGeom>
          <a:noFill/>
        </p:spPr>
        <p:txBody>
          <a:bodyPr wrap="square" lIns="91440" tIns="45720" rIns="91440" bIns="45720" rtlCol="0">
            <a:spAutoFit/>
          </a:bodyPr>
          <a:lstStyle/>
          <a:p>
            <a:pPr marR="0" lvl="0" algn="l" defTabSz="932384" rtl="0" eaLnBrk="1" fontAlgn="auto" latinLnBrk="0" hangingPunct="1">
              <a:lnSpc>
                <a:spcPct val="100000"/>
              </a:lnSpc>
              <a:spcBef>
                <a:spcPts val="300"/>
              </a:spcBef>
              <a:spcAft>
                <a:spcPts val="600"/>
              </a:spcAft>
              <a:buClrTx/>
              <a:buSzTx/>
              <a:tabLst/>
              <a:defRPr/>
            </a:pPr>
            <a:r>
              <a:rPr lang="en-US" sz="1600" b="1" dirty="0">
                <a:latin typeface="Segoe UI Semibold" panose="020B0702040204020203" pitchFamily="34" charset="0"/>
                <a:cs typeface="Segoe UI Semibold" panose="020B0702040204020203" pitchFamily="34" charset="0"/>
              </a:rPr>
              <a:t>Simplify security and identity control </a:t>
            </a:r>
            <a:r>
              <a:rPr lang="en-US" sz="1600" dirty="0"/>
              <a:t>with built-in integration with Active Directory.</a:t>
            </a:r>
            <a:br>
              <a:rPr lang="en-US" sz="1600" dirty="0"/>
            </a:br>
            <a:br>
              <a:rPr lang="en-US" sz="1600" dirty="0"/>
            </a:br>
            <a:r>
              <a:rPr lang="en-US" sz="1600" b="1" dirty="0">
                <a:latin typeface="Segoe UI Semibold" panose="020B0702040204020203" pitchFamily="34" charset="0"/>
                <a:cs typeface="Segoe UI Semibold" panose="020B0702040204020203" pitchFamily="34" charset="0"/>
              </a:rPr>
              <a:t>Regulate access </a:t>
            </a:r>
            <a:r>
              <a:rPr lang="en-US" sz="1600" dirty="0"/>
              <a:t>with fine-grained user permissions to Azure Databricks’ notebooks, clusters, jobs and data. </a:t>
            </a:r>
          </a:p>
          <a:p>
            <a:pPr marR="0" lvl="0" algn="l" defTabSz="932384" rtl="0" eaLnBrk="1" fontAlgn="auto" latinLnBrk="0" hangingPunct="1">
              <a:lnSpc>
                <a:spcPct val="100000"/>
              </a:lnSpc>
              <a:spcBef>
                <a:spcPts val="300"/>
              </a:spcBef>
              <a:spcAft>
                <a:spcPts val="600"/>
              </a:spcAft>
              <a:buClrTx/>
              <a:buSzTx/>
              <a:tabLst/>
              <a:defRPr/>
            </a:pPr>
            <a:br>
              <a:rPr lang="en-US" sz="1600" b="1" dirty="0"/>
            </a:br>
            <a:r>
              <a:rPr lang="en-US" sz="1600" b="1" dirty="0">
                <a:latin typeface="Segoe UI Semibold" panose="020B0702040204020203" pitchFamily="34" charset="0"/>
                <a:cs typeface="Segoe UI Semibold" panose="020B0702040204020203" pitchFamily="34" charset="0"/>
              </a:rPr>
              <a:t>Build with confidence on the trusted cloud </a:t>
            </a:r>
            <a:r>
              <a:rPr lang="en-US" sz="1600" dirty="0"/>
              <a:t>backed by unmatched support, compliance and SLAs.</a:t>
            </a:r>
            <a:endParaRPr lang="en-US" sz="1600" b="1" dirty="0"/>
          </a:p>
        </p:txBody>
      </p:sp>
      <p:sp>
        <p:nvSpPr>
          <p:cNvPr id="9" name="Rectangle 8">
            <a:extLst>
              <a:ext uri="{FF2B5EF4-FFF2-40B4-BE49-F238E27FC236}">
                <a16:creationId xmlns:a16="http://schemas.microsoft.com/office/drawing/2014/main" id="{BCFBC324-6955-4783-A543-9EC885F09964}"/>
              </a:ext>
            </a:extLst>
          </p:cNvPr>
          <p:cNvSpPr/>
          <p:nvPr/>
        </p:nvSpPr>
        <p:spPr>
          <a:xfrm>
            <a:off x="8709637" y="2065472"/>
            <a:ext cx="3134250" cy="1400383"/>
          </a:xfrm>
          <a:prstGeom prst="rect">
            <a:avLst/>
          </a:prstGeom>
        </p:spPr>
        <p:txBody>
          <a:bodyPr wrap="square" lIns="91440" tIns="45720" rIns="91440" bIns="45720">
            <a:spAutoFit/>
          </a:bodyPr>
          <a:lstStyle/>
          <a:p>
            <a:pPr marR="0" lvl="0" algn="l" defTabSz="932384" rtl="0" eaLnBrk="1" fontAlgn="auto" latinLnBrk="0" hangingPunct="1">
              <a:lnSpc>
                <a:spcPct val="100000"/>
              </a:lnSpc>
              <a:spcBef>
                <a:spcPts val="0"/>
              </a:spcBef>
              <a:spcAft>
                <a:spcPts val="600"/>
              </a:spcAft>
              <a:buClrTx/>
              <a:buSzTx/>
              <a:tabLst/>
              <a:defRPr/>
            </a:pPr>
            <a:r>
              <a:rPr lang="en-US" sz="1600" b="1" dirty="0">
                <a:latin typeface="Segoe UI Semibold" panose="020B0702040204020203" pitchFamily="34" charset="0"/>
                <a:cs typeface="Segoe UI Semibold" panose="020B0702040204020203" pitchFamily="34" charset="0"/>
              </a:rPr>
              <a:t>Operate at massive scale </a:t>
            </a:r>
            <a:r>
              <a:rPr lang="en-US" sz="1600" dirty="0"/>
              <a:t>without limits globally.</a:t>
            </a:r>
            <a:br>
              <a:rPr lang="en-US" sz="1600" dirty="0"/>
            </a:br>
            <a:endParaRPr lang="en-US" sz="1600" b="1" dirty="0"/>
          </a:p>
          <a:p>
            <a:pPr defTabSz="932384">
              <a:spcAft>
                <a:spcPts val="600"/>
              </a:spcAft>
              <a:defRPr/>
            </a:pPr>
            <a:r>
              <a:rPr lang="en-US" sz="1600" b="1" dirty="0">
                <a:latin typeface="Segoe UI Semibold" panose="020B0702040204020203" pitchFamily="34" charset="0"/>
                <a:cs typeface="Segoe UI Semibold" panose="020B0702040204020203" pitchFamily="34" charset="0"/>
              </a:rPr>
              <a:t>Accelerate data processing</a:t>
            </a:r>
            <a:r>
              <a:rPr lang="en-US" sz="1600" dirty="0">
                <a:latin typeface="Segoe UI Semibold" panose="020B0702040204020203" pitchFamily="34" charset="0"/>
                <a:cs typeface="Segoe UI Semibold" panose="020B0702040204020203" pitchFamily="34" charset="0"/>
              </a:rPr>
              <a:t> </a:t>
            </a:r>
            <a:r>
              <a:rPr lang="en-US" sz="1600" dirty="0"/>
              <a:t>with the fastest Spark engine.</a:t>
            </a:r>
          </a:p>
        </p:txBody>
      </p:sp>
      <p:sp>
        <p:nvSpPr>
          <p:cNvPr id="11" name="TextBox 10">
            <a:extLst>
              <a:ext uri="{FF2B5EF4-FFF2-40B4-BE49-F238E27FC236}">
                <a16:creationId xmlns:a16="http://schemas.microsoft.com/office/drawing/2014/main" id="{76EDB4B5-36AE-401B-BF41-96505F079925}"/>
              </a:ext>
            </a:extLst>
          </p:cNvPr>
          <p:cNvSpPr txBox="1"/>
          <p:nvPr/>
        </p:nvSpPr>
        <p:spPr>
          <a:xfrm>
            <a:off x="361819" y="1457990"/>
            <a:ext cx="2903359"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2"/>
                </a:solidFill>
                <a:latin typeface="Segoe UI Semibold" panose="020B0702040204020203" pitchFamily="34" charset="0"/>
                <a:cs typeface="Segoe UI Semibold" panose="020B0702040204020203" pitchFamily="34" charset="0"/>
              </a:rPr>
              <a:t>ENHANCE PRODUCTIVITY</a:t>
            </a:r>
          </a:p>
        </p:txBody>
      </p:sp>
      <p:sp>
        <p:nvSpPr>
          <p:cNvPr id="12" name="TextBox 11">
            <a:extLst>
              <a:ext uri="{FF2B5EF4-FFF2-40B4-BE49-F238E27FC236}">
                <a16:creationId xmlns:a16="http://schemas.microsoft.com/office/drawing/2014/main" id="{EA9457D9-9833-4A88-96E2-5588DB700C1D}"/>
              </a:ext>
            </a:extLst>
          </p:cNvPr>
          <p:cNvSpPr txBox="1"/>
          <p:nvPr/>
        </p:nvSpPr>
        <p:spPr>
          <a:xfrm>
            <a:off x="3856710" y="1457990"/>
            <a:ext cx="4608762" cy="369332"/>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2"/>
                </a:solidFill>
                <a:latin typeface="Segoe UI Semibold" panose="020B0702040204020203" pitchFamily="34" charset="0"/>
                <a:cs typeface="Segoe UI Semibold" panose="020B0702040204020203" pitchFamily="34" charset="0"/>
              </a:rPr>
              <a:t>BUILD ON THE MOST COMPLIANT CLOUD</a:t>
            </a:r>
            <a:endParaRPr kumimoji="0" lang="en-US" sz="1800" b="1"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endParaRPr>
          </a:p>
        </p:txBody>
      </p:sp>
      <p:sp>
        <p:nvSpPr>
          <p:cNvPr id="13" name="TextBox 12">
            <a:extLst>
              <a:ext uri="{FF2B5EF4-FFF2-40B4-BE49-F238E27FC236}">
                <a16:creationId xmlns:a16="http://schemas.microsoft.com/office/drawing/2014/main" id="{04A04FDA-27E0-4280-A382-6464DC85D00F}"/>
              </a:ext>
            </a:extLst>
          </p:cNvPr>
          <p:cNvSpPr txBox="1"/>
          <p:nvPr/>
        </p:nvSpPr>
        <p:spPr>
          <a:xfrm>
            <a:off x="8709637" y="1457990"/>
            <a:ext cx="2730235" cy="369332"/>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2"/>
                </a:solidFill>
                <a:latin typeface="Segoe UI Semibold" panose="020B0702040204020203" pitchFamily="34" charset="0"/>
                <a:cs typeface="Segoe UI Semibold" panose="020B0702040204020203" pitchFamily="34" charset="0"/>
              </a:rPr>
              <a:t>SCALE WITHOUT LIMITS</a:t>
            </a:r>
            <a:endParaRPr kumimoji="0" lang="en-US" sz="1800" b="1"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endParaRPr>
          </a:p>
        </p:txBody>
      </p:sp>
      <p:cxnSp>
        <p:nvCxnSpPr>
          <p:cNvPr id="26" name="Straight Connector 25">
            <a:extLst>
              <a:ext uri="{FF2B5EF4-FFF2-40B4-BE49-F238E27FC236}">
                <a16:creationId xmlns:a16="http://schemas.microsoft.com/office/drawing/2014/main" id="{AD04BE6E-6931-43F2-ADF0-72DECA018B9F}"/>
              </a:ext>
            </a:extLst>
          </p:cNvPr>
          <p:cNvCxnSpPr>
            <a:cxnSpLocks/>
          </p:cNvCxnSpPr>
          <p:nvPr/>
        </p:nvCxnSpPr>
        <p:spPr>
          <a:xfrm>
            <a:off x="3810163" y="1602378"/>
            <a:ext cx="0" cy="41104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9C3D72-3009-46A5-AACA-42F4899E48E0}"/>
              </a:ext>
            </a:extLst>
          </p:cNvPr>
          <p:cNvCxnSpPr>
            <a:cxnSpLocks/>
          </p:cNvCxnSpPr>
          <p:nvPr/>
        </p:nvCxnSpPr>
        <p:spPr>
          <a:xfrm>
            <a:off x="8441384" y="1602378"/>
            <a:ext cx="0" cy="41104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8353410-D9C3-4D27-B809-3DF7D29A9410}"/>
              </a:ext>
            </a:extLst>
          </p:cNvPr>
          <p:cNvSpPr>
            <a:spLocks noGrp="1"/>
          </p:cNvSpPr>
          <p:nvPr>
            <p:ph type="title"/>
          </p:nvPr>
        </p:nvSpPr>
        <p:spPr/>
        <p:txBody>
          <a:bodyPr/>
          <a:lstStyle/>
          <a:p>
            <a:pPr lvl="0"/>
            <a:r>
              <a:rPr lang="en-US" dirty="0"/>
              <a:t>Differentiated experience on Azure</a:t>
            </a:r>
          </a:p>
        </p:txBody>
      </p:sp>
    </p:spTree>
    <p:extLst>
      <p:ext uri="{BB962C8B-B14F-4D97-AF65-F5344CB8AC3E}">
        <p14:creationId xmlns:p14="http://schemas.microsoft.com/office/powerpoint/2010/main" val="235221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627" r="16667" b="29721"/>
          <a:stretch/>
        </p:blipFill>
        <p:spPr>
          <a:xfrm>
            <a:off x="4391557" y="1081053"/>
            <a:ext cx="3419856" cy="2088867"/>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0576" r="2460" b="29778"/>
          <a:stretch/>
        </p:blipFill>
        <p:spPr>
          <a:xfrm>
            <a:off x="514682" y="1081052"/>
            <a:ext cx="3419856" cy="208015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6232" t="14392" r="9596" b="26814"/>
          <a:stretch/>
        </p:blipFill>
        <p:spPr>
          <a:xfrm>
            <a:off x="8266978" y="1081051"/>
            <a:ext cx="3419856" cy="2088869"/>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386301" y="218955"/>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Azure </a:t>
            </a:r>
            <a:r>
              <a:rPr kumimoji="0" lang="en-US" sz="4400" b="0" i="0" u="none" strike="noStrike" kern="1200" cap="none" spc="0" normalizeH="0" baseline="0" noProof="0" dirty="0" err="1">
                <a:ln>
                  <a:noFill/>
                </a:ln>
                <a:solidFill>
                  <a:srgbClr val="0078D6"/>
                </a:solidFill>
                <a:effectLst/>
                <a:uLnTx/>
                <a:uFillTx/>
                <a:latin typeface="Segoe UI" panose="020B0502040204020203" pitchFamily="34" charset="0"/>
                <a:ea typeface="+mn-ea"/>
                <a:cs typeface="Segoe UI" panose="020B0502040204020203" pitchFamily="34" charset="0"/>
              </a:rPr>
              <a:t>Databricks</a:t>
            </a: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526774" y="6422445"/>
            <a:ext cx="11121887"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4797684" y="6253168"/>
            <a:ext cx="2580065" cy="338554"/>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Unified analytics p</a:t>
            </a:r>
            <a:r>
              <a:rPr kumimoji="0" lang="en-US" sz="1600" b="1" i="0" u="none" strike="noStrike" kern="1200" cap="none" spc="0" normalizeH="0" baseline="0" noProof="0" dirty="0" err="1">
                <a:ln>
                  <a:noFill/>
                </a:ln>
                <a:solidFill>
                  <a:srgbClr val="0078D6"/>
                </a:solidFill>
                <a:effectLst/>
                <a:uLnTx/>
                <a:uFillTx/>
                <a:latin typeface="Segoe UI Semibold" charset="0"/>
                <a:ea typeface="Segoe UI Semibold" charset="0"/>
                <a:cs typeface="Segoe UI Semibold" charset="0"/>
              </a:rPr>
              <a:t>latform</a:t>
            </a:r>
            <a:endPar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E6290500-71AB-415C-BFC9-02F68E07D7CB}"/>
              </a:ext>
            </a:extLst>
          </p:cNvPr>
          <p:cNvSpPr/>
          <p:nvPr/>
        </p:nvSpPr>
        <p:spPr>
          <a:xfrm>
            <a:off x="519254" y="3476776"/>
            <a:ext cx="3410712" cy="26893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Integrated workspace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Easy data exploration</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Collaborative experience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Interactive dashboards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Faster insights</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Best Spark &amp; s</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Databricks</a:t>
            </a: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managed Spark</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4396129" y="3476777"/>
            <a:ext cx="3410712" cy="26888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Improved ETL performance</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Zero management clusters, </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serverless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Easy to schedule jobs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Automated workflows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Enhanced monitoring &amp; troubleshooting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Automated alerts &amp; easy access to logs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Zero Management Spark</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Cluster democratization (s</a:t>
            </a:r>
            <a:r>
              <a:rPr kumimoji="0" lang="en-US" sz="1200" b="1" i="0" u="none" strike="noStrike" kern="1200" cap="none" spc="0" normalizeH="0" baseline="0" noProof="0" dirty="0" err="1">
                <a:ln>
                  <a:noFill/>
                </a:ln>
                <a:solidFill>
                  <a:srgbClr val="505050"/>
                </a:solidFill>
                <a:effectLst/>
                <a:uLnTx/>
                <a:uFillTx/>
                <a:latin typeface="Segoe UI Semibold" charset="0"/>
                <a:ea typeface="Segoe UI Semibold" charset="0"/>
                <a:cs typeface="Segoe UI Semibold" charset="0"/>
              </a:rPr>
              <a:t>erverless</a:t>
            </a: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t>
            </a:r>
          </a:p>
        </p:txBody>
      </p:sp>
      <p:sp>
        <p:nvSpPr>
          <p:cNvPr id="43" name="Rectangle 42">
            <a:extLst>
              <a:ext uri="{FF2B5EF4-FFF2-40B4-BE49-F238E27FC236}">
                <a16:creationId xmlns:a16="http://schemas.microsoft.com/office/drawing/2014/main" id="{5DAFEC04-A886-4789-86B3-3377B7595779}"/>
              </a:ext>
            </a:extLst>
          </p:cNvPr>
          <p:cNvSpPr/>
          <p:nvPr/>
        </p:nvSpPr>
        <p:spPr>
          <a:xfrm>
            <a:off x="8271550" y="3476776"/>
            <a:ext cx="3410712" cy="26888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collaborative analytics platform accelerating time to market</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 dev-ops required</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Enterprise grade security</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Encryption</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End-to-end auditing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Role-based control</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Compliance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25081" y="6465632"/>
            <a:ext cx="3949700" cy="34824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33450092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4A62A4-1B44-4D11-BE69-E5B0D7BF14BA}"/>
              </a:ext>
            </a:extLst>
          </p:cNvPr>
          <p:cNvSpPr>
            <a:spLocks noGrp="1"/>
          </p:cNvSpPr>
          <p:nvPr>
            <p:ph type="body" sz="quarter" idx="10"/>
          </p:nvPr>
        </p:nvSpPr>
        <p:spPr>
          <a:xfrm>
            <a:off x="269240" y="1324160"/>
            <a:ext cx="5826760" cy="5293757"/>
          </a:xfrm>
        </p:spPr>
        <p:txBody>
          <a:bodyPr/>
          <a:lstStyle/>
          <a:p>
            <a:r>
              <a:rPr lang="en-US" dirty="0"/>
              <a:t>GET STARTED IN SECONDS</a:t>
            </a:r>
          </a:p>
          <a:p>
            <a:pPr lvl="1"/>
            <a:r>
              <a:rPr lang="en-US" dirty="0"/>
              <a:t>Single click to launch your new Spark environment</a:t>
            </a:r>
          </a:p>
          <a:p>
            <a:r>
              <a:rPr lang="en-US" dirty="0"/>
              <a:t>INTERACTIVE EXPLORATION</a:t>
            </a:r>
          </a:p>
          <a:p>
            <a:pPr lvl="1"/>
            <a:r>
              <a:rPr lang="en-US" dirty="0"/>
              <a:t>Explore data using interactive notebooks with support for multiple programming languages including R, Python, Scala, and SQL</a:t>
            </a:r>
          </a:p>
          <a:p>
            <a:r>
              <a:rPr lang="en-US" dirty="0"/>
              <a:t>COLLABORATION</a:t>
            </a:r>
          </a:p>
          <a:p>
            <a:pPr lvl="1"/>
            <a:r>
              <a:rPr lang="en-US" dirty="0"/>
              <a:t>Work on the same notebook in real-time while tracking changes with detailed revision history, GitHub, or Bitbucket</a:t>
            </a:r>
          </a:p>
          <a:p>
            <a:r>
              <a:rPr lang="en-US" dirty="0"/>
              <a:t>VISUALIZATIONS</a:t>
            </a:r>
          </a:p>
          <a:p>
            <a:pPr lvl="1"/>
            <a:r>
              <a:rPr lang="en-US" dirty="0"/>
              <a:t>Visualize insights through a wide assortment of point-and-click visualizations. Or use powerful scriptable options like </a:t>
            </a:r>
            <a:r>
              <a:rPr lang="en-US" dirty="0" err="1"/>
              <a:t>matplotlib</a:t>
            </a:r>
            <a:r>
              <a:rPr lang="en-US" dirty="0"/>
              <a:t>, </a:t>
            </a:r>
            <a:r>
              <a:rPr lang="en-US" dirty="0" err="1"/>
              <a:t>ggplot</a:t>
            </a:r>
            <a:r>
              <a:rPr lang="en-US" dirty="0"/>
              <a:t>, and D3</a:t>
            </a:r>
          </a:p>
          <a:p>
            <a:r>
              <a:rPr lang="en-US" dirty="0"/>
              <a:t>DASHBOARDS</a:t>
            </a:r>
          </a:p>
          <a:p>
            <a:pPr lvl="1"/>
            <a:r>
              <a:rPr lang="en-US" dirty="0"/>
              <a:t>Rich integration with </a:t>
            </a:r>
            <a:r>
              <a:rPr lang="en-US" dirty="0" err="1"/>
              <a:t>PowerBI</a:t>
            </a:r>
            <a:r>
              <a:rPr lang="en-US" dirty="0"/>
              <a:t> to discover and share your insights in powerful new ways</a:t>
            </a:r>
          </a:p>
        </p:txBody>
      </p:sp>
      <p:sp>
        <p:nvSpPr>
          <p:cNvPr id="4" name="Title 3">
            <a:extLst>
              <a:ext uri="{FF2B5EF4-FFF2-40B4-BE49-F238E27FC236}">
                <a16:creationId xmlns:a16="http://schemas.microsoft.com/office/drawing/2014/main" id="{4B97AFAF-F0E5-4FCC-8356-52EB25569991}"/>
              </a:ext>
            </a:extLst>
          </p:cNvPr>
          <p:cNvSpPr>
            <a:spLocks noGrp="1"/>
          </p:cNvSpPr>
          <p:nvPr>
            <p:ph type="title"/>
          </p:nvPr>
        </p:nvSpPr>
        <p:spPr/>
        <p:txBody>
          <a:bodyPr/>
          <a:lstStyle/>
          <a:p>
            <a:r>
              <a:rPr lang="en-US"/>
              <a:t>Collaborative Workspace</a:t>
            </a:r>
            <a:endParaRPr lang="en-US" dirty="0"/>
          </a:p>
        </p:txBody>
      </p:sp>
      <p:grpSp>
        <p:nvGrpSpPr>
          <p:cNvPr id="2" name="Group 1">
            <a:extLst>
              <a:ext uri="{FF2B5EF4-FFF2-40B4-BE49-F238E27FC236}">
                <a16:creationId xmlns:a16="http://schemas.microsoft.com/office/drawing/2014/main" id="{EDCDD517-B017-45E4-A5C8-6FCF81DA0681}"/>
              </a:ext>
            </a:extLst>
          </p:cNvPr>
          <p:cNvGrpSpPr/>
          <p:nvPr/>
        </p:nvGrpSpPr>
        <p:grpSpPr>
          <a:xfrm>
            <a:off x="6284901" y="1833155"/>
            <a:ext cx="5596725" cy="3975462"/>
            <a:chOff x="2740512" y="1257570"/>
            <a:chExt cx="6559026" cy="4659003"/>
          </a:xfrm>
        </p:grpSpPr>
        <p:sp>
          <p:nvSpPr>
            <p:cNvPr id="176" name="Freeform 4">
              <a:extLst>
                <a:ext uri="{FF2B5EF4-FFF2-40B4-BE49-F238E27FC236}">
                  <a16:creationId xmlns:a16="http://schemas.microsoft.com/office/drawing/2014/main" id="{DAFA99DD-81E0-4DBE-8B6D-EE9E2FDBA3FC}"/>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7" name="Freeform 4">
              <a:extLst>
                <a:ext uri="{FF2B5EF4-FFF2-40B4-BE49-F238E27FC236}">
                  <a16:creationId xmlns:a16="http://schemas.microsoft.com/office/drawing/2014/main" id="{226F0FFD-681B-428E-9576-7415D78143E8}"/>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78" name="Group 177">
              <a:extLst>
                <a:ext uri="{FF2B5EF4-FFF2-40B4-BE49-F238E27FC236}">
                  <a16:creationId xmlns:a16="http://schemas.microsoft.com/office/drawing/2014/main" id="{4082ABB0-790A-4BD6-B0CD-D45E5A3D1DEA}"/>
                </a:ext>
              </a:extLst>
            </p:cNvPr>
            <p:cNvGrpSpPr/>
            <p:nvPr/>
          </p:nvGrpSpPr>
          <p:grpSpPr>
            <a:xfrm>
              <a:off x="3571135" y="4969331"/>
              <a:ext cx="411025" cy="476588"/>
              <a:chOff x="1271588" y="5613400"/>
              <a:chExt cx="517525" cy="600076"/>
            </a:xfrm>
            <a:solidFill>
              <a:schemeClr val="tx2"/>
            </a:solidFill>
          </p:grpSpPr>
          <p:sp>
            <p:nvSpPr>
              <p:cNvPr id="179" name="Freeform 83">
                <a:extLst>
                  <a:ext uri="{FF2B5EF4-FFF2-40B4-BE49-F238E27FC236}">
                    <a16:creationId xmlns:a16="http://schemas.microsoft.com/office/drawing/2014/main" id="{27149DE0-B3D9-4646-9FA0-D4C6D15087AB}"/>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0" name="Freeform 84">
                <a:extLst>
                  <a:ext uri="{FF2B5EF4-FFF2-40B4-BE49-F238E27FC236}">
                    <a16:creationId xmlns:a16="http://schemas.microsoft.com/office/drawing/2014/main" id="{38FF1518-A33D-40A9-B1EA-F494B1D7B09A}"/>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1" name="Freeform 85">
                <a:extLst>
                  <a:ext uri="{FF2B5EF4-FFF2-40B4-BE49-F238E27FC236}">
                    <a16:creationId xmlns:a16="http://schemas.microsoft.com/office/drawing/2014/main" id="{BDF9DD34-DD7B-43C5-87F4-006244E593C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2" name="Freeform 86">
              <a:extLst>
                <a:ext uri="{FF2B5EF4-FFF2-40B4-BE49-F238E27FC236}">
                  <a16:creationId xmlns:a16="http://schemas.microsoft.com/office/drawing/2014/main" id="{C20545E7-9DAA-43AA-9C37-1957BB064B14}"/>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3" name="Rectangle 182">
              <a:extLst>
                <a:ext uri="{FF2B5EF4-FFF2-40B4-BE49-F238E27FC236}">
                  <a16:creationId xmlns:a16="http://schemas.microsoft.com/office/drawing/2014/main" id="{AA5BDB0D-648D-4636-9B20-9A71F0E6A72F}"/>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184" name="Rectangle 183">
              <a:extLst>
                <a:ext uri="{FF2B5EF4-FFF2-40B4-BE49-F238E27FC236}">
                  <a16:creationId xmlns:a16="http://schemas.microsoft.com/office/drawing/2014/main" id="{E5D08CEE-3B6E-4D63-B3A4-338C6A640C60}"/>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85" name="Rectangle 184">
              <a:extLst>
                <a:ext uri="{FF2B5EF4-FFF2-40B4-BE49-F238E27FC236}">
                  <a16:creationId xmlns:a16="http://schemas.microsoft.com/office/drawing/2014/main" id="{8D5263F4-1FEF-460C-8006-A632696CC076}"/>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86" name="Freeform 2">
              <a:extLst>
                <a:ext uri="{FF2B5EF4-FFF2-40B4-BE49-F238E27FC236}">
                  <a16:creationId xmlns:a16="http://schemas.microsoft.com/office/drawing/2014/main" id="{DA783F00-0EC4-4C04-83F4-73823A87EA6B}"/>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7" name="Rectangle 186">
              <a:extLst>
                <a:ext uri="{FF2B5EF4-FFF2-40B4-BE49-F238E27FC236}">
                  <a16:creationId xmlns:a16="http://schemas.microsoft.com/office/drawing/2014/main" id="{5A2DA431-657E-4F8D-90D4-B6451232E400}"/>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88" name="Rectangle 187">
              <a:extLst>
                <a:ext uri="{FF2B5EF4-FFF2-40B4-BE49-F238E27FC236}">
                  <a16:creationId xmlns:a16="http://schemas.microsoft.com/office/drawing/2014/main" id="{E25D260C-3693-4A82-9795-8385DE018850}"/>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189" name="Freeform 2">
              <a:extLst>
                <a:ext uri="{FF2B5EF4-FFF2-40B4-BE49-F238E27FC236}">
                  <a16:creationId xmlns:a16="http://schemas.microsoft.com/office/drawing/2014/main" id="{1BCC7C12-1DD1-4529-92FC-BDBF39A7887C}"/>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190" name="Picture 189">
              <a:extLst>
                <a:ext uri="{FF2B5EF4-FFF2-40B4-BE49-F238E27FC236}">
                  <a16:creationId xmlns:a16="http://schemas.microsoft.com/office/drawing/2014/main" id="{33EDC0A4-FDF1-4FE6-95B2-1837F1FA6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191" name="TextBox 190">
              <a:extLst>
                <a:ext uri="{FF2B5EF4-FFF2-40B4-BE49-F238E27FC236}">
                  <a16:creationId xmlns:a16="http://schemas.microsoft.com/office/drawing/2014/main" id="{378E67BD-1D3A-41E9-A2C9-B4F3872F8EC7}"/>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192" name="Rectangle 191">
              <a:extLst>
                <a:ext uri="{FF2B5EF4-FFF2-40B4-BE49-F238E27FC236}">
                  <a16:creationId xmlns:a16="http://schemas.microsoft.com/office/drawing/2014/main" id="{AF1169AF-F571-4658-8361-42C30797D306}"/>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93" name="Rectangle 192">
              <a:extLst>
                <a:ext uri="{FF2B5EF4-FFF2-40B4-BE49-F238E27FC236}">
                  <a16:creationId xmlns:a16="http://schemas.microsoft.com/office/drawing/2014/main" id="{09A58CB6-DBB2-4A7D-AC14-3A97F87189BB}"/>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94" name="Rectangle 193">
              <a:extLst>
                <a:ext uri="{FF2B5EF4-FFF2-40B4-BE49-F238E27FC236}">
                  <a16:creationId xmlns:a16="http://schemas.microsoft.com/office/drawing/2014/main" id="{CFBC2768-0411-40FD-9505-DC5BC48DAE96}"/>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195" name="Rectangle 194">
              <a:extLst>
                <a:ext uri="{FF2B5EF4-FFF2-40B4-BE49-F238E27FC236}">
                  <a16:creationId xmlns:a16="http://schemas.microsoft.com/office/drawing/2014/main" id="{F60912E3-CE31-49BF-9B45-77B5830A4691}"/>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6" name="Group 195">
              <a:extLst>
                <a:ext uri="{FF2B5EF4-FFF2-40B4-BE49-F238E27FC236}">
                  <a16:creationId xmlns:a16="http://schemas.microsoft.com/office/drawing/2014/main" id="{37855F1B-28CF-4E29-AE1F-710EDAD3ED70}"/>
                </a:ext>
              </a:extLst>
            </p:cNvPr>
            <p:cNvGrpSpPr/>
            <p:nvPr/>
          </p:nvGrpSpPr>
          <p:grpSpPr>
            <a:xfrm>
              <a:off x="3575726" y="2228197"/>
              <a:ext cx="509188" cy="399948"/>
              <a:chOff x="8339328" y="268334"/>
              <a:chExt cx="780544" cy="613088"/>
            </a:xfrm>
          </p:grpSpPr>
          <p:sp>
            <p:nvSpPr>
              <p:cNvPr id="197" name="Freeform 17">
                <a:extLst>
                  <a:ext uri="{FF2B5EF4-FFF2-40B4-BE49-F238E27FC236}">
                    <a16:creationId xmlns:a16="http://schemas.microsoft.com/office/drawing/2014/main" id="{5D7F2C4E-15F5-49EB-987D-297B9D520E3B}"/>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8" name="Freeform 5">
                <a:extLst>
                  <a:ext uri="{FF2B5EF4-FFF2-40B4-BE49-F238E27FC236}">
                    <a16:creationId xmlns:a16="http://schemas.microsoft.com/office/drawing/2014/main" id="{E3A9F4A0-549C-4E87-B064-F5181B4FF8E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9" name="Group 198">
              <a:extLst>
                <a:ext uri="{FF2B5EF4-FFF2-40B4-BE49-F238E27FC236}">
                  <a16:creationId xmlns:a16="http://schemas.microsoft.com/office/drawing/2014/main" id="{B01546F9-7ECD-4B67-93FA-BD52728415DB}"/>
                </a:ext>
              </a:extLst>
            </p:cNvPr>
            <p:cNvGrpSpPr/>
            <p:nvPr/>
          </p:nvGrpSpPr>
          <p:grpSpPr>
            <a:xfrm>
              <a:off x="5707879" y="2284173"/>
              <a:ext cx="502920" cy="361358"/>
              <a:chOff x="10268712" y="1254226"/>
              <a:chExt cx="804672" cy="578172"/>
            </a:xfrm>
          </p:grpSpPr>
          <p:grpSp>
            <p:nvGrpSpPr>
              <p:cNvPr id="200" name="Group 11">
                <a:extLst>
                  <a:ext uri="{FF2B5EF4-FFF2-40B4-BE49-F238E27FC236}">
                    <a16:creationId xmlns:a16="http://schemas.microsoft.com/office/drawing/2014/main" id="{5D67758E-90BD-4DF1-8413-98240099A8C4}"/>
                  </a:ext>
                </a:extLst>
              </p:cNvPr>
              <p:cNvGrpSpPr>
                <a:grpSpLocks noChangeAspect="1"/>
              </p:cNvGrpSpPr>
              <p:nvPr/>
            </p:nvGrpSpPr>
            <p:grpSpPr bwMode="auto">
              <a:xfrm>
                <a:off x="10607090" y="1257647"/>
                <a:ext cx="466294" cy="507929"/>
                <a:chOff x="3861" y="4291602"/>
                <a:chExt cx="112" cy="244433"/>
              </a:xfrm>
            </p:grpSpPr>
            <p:sp>
              <p:nvSpPr>
                <p:cNvPr id="202" name="Freeform 12">
                  <a:extLst>
                    <a:ext uri="{FF2B5EF4-FFF2-40B4-BE49-F238E27FC236}">
                      <a16:creationId xmlns:a16="http://schemas.microsoft.com/office/drawing/2014/main" id="{EEC92991-61C6-46E8-884D-91F4F816E135}"/>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3" name="Line 13">
                  <a:extLst>
                    <a:ext uri="{FF2B5EF4-FFF2-40B4-BE49-F238E27FC236}">
                      <a16:creationId xmlns:a16="http://schemas.microsoft.com/office/drawing/2014/main" id="{E338F420-54C9-40EA-8EF3-788204914D69}"/>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4" name="Line 14">
                  <a:extLst>
                    <a:ext uri="{FF2B5EF4-FFF2-40B4-BE49-F238E27FC236}">
                      <a16:creationId xmlns:a16="http://schemas.microsoft.com/office/drawing/2014/main" id="{F4AE33BF-6FA2-4E30-A389-7B4C40A81200}"/>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5" name="Line 15">
                  <a:extLst>
                    <a:ext uri="{FF2B5EF4-FFF2-40B4-BE49-F238E27FC236}">
                      <a16:creationId xmlns:a16="http://schemas.microsoft.com/office/drawing/2014/main" id="{CF8BC180-6E5A-4154-8C5C-12C81F983AB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6" name="Line 16">
                  <a:extLst>
                    <a:ext uri="{FF2B5EF4-FFF2-40B4-BE49-F238E27FC236}">
                      <a16:creationId xmlns:a16="http://schemas.microsoft.com/office/drawing/2014/main" id="{5063DF42-5E85-4FE2-BDC8-5EC56CC51118}"/>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7" name="Line 17">
                  <a:extLst>
                    <a:ext uri="{FF2B5EF4-FFF2-40B4-BE49-F238E27FC236}">
                      <a16:creationId xmlns:a16="http://schemas.microsoft.com/office/drawing/2014/main" id="{754DFB1B-EEFD-4FEB-A036-62E5CBFDC379}"/>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01" name="Freeform 5">
                <a:extLst>
                  <a:ext uri="{FF2B5EF4-FFF2-40B4-BE49-F238E27FC236}">
                    <a16:creationId xmlns:a16="http://schemas.microsoft.com/office/drawing/2014/main" id="{89A9AD52-02AB-4A0B-9ECF-11503B4FCBCC}"/>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8" name="Group 207">
              <a:extLst>
                <a:ext uri="{FF2B5EF4-FFF2-40B4-BE49-F238E27FC236}">
                  <a16:creationId xmlns:a16="http://schemas.microsoft.com/office/drawing/2014/main" id="{C00BE00E-7BDC-4434-99D7-2186DD496128}"/>
                </a:ext>
              </a:extLst>
            </p:cNvPr>
            <p:cNvGrpSpPr/>
            <p:nvPr/>
          </p:nvGrpSpPr>
          <p:grpSpPr>
            <a:xfrm>
              <a:off x="7978217" y="2234285"/>
              <a:ext cx="554668" cy="377171"/>
              <a:chOff x="9151662" y="1184065"/>
              <a:chExt cx="554668" cy="377171"/>
            </a:xfrm>
          </p:grpSpPr>
          <p:grpSp>
            <p:nvGrpSpPr>
              <p:cNvPr id="209" name="Group 4">
                <a:extLst>
                  <a:ext uri="{FF2B5EF4-FFF2-40B4-BE49-F238E27FC236}">
                    <a16:creationId xmlns:a16="http://schemas.microsoft.com/office/drawing/2014/main" id="{6766E3D3-7052-4F58-8E51-284964E5A98C}"/>
                  </a:ext>
                </a:extLst>
              </p:cNvPr>
              <p:cNvGrpSpPr>
                <a:grpSpLocks noChangeAspect="1"/>
              </p:cNvGrpSpPr>
              <p:nvPr/>
            </p:nvGrpSpPr>
            <p:grpSpPr bwMode="auto">
              <a:xfrm>
                <a:off x="9396633" y="1190427"/>
                <a:ext cx="309697" cy="302323"/>
                <a:chOff x="1759" y="236"/>
                <a:chExt cx="252" cy="246"/>
              </a:xfrm>
              <a:noFill/>
            </p:grpSpPr>
            <p:sp>
              <p:nvSpPr>
                <p:cNvPr id="211" name="Freeform 5">
                  <a:extLst>
                    <a:ext uri="{FF2B5EF4-FFF2-40B4-BE49-F238E27FC236}">
                      <a16:creationId xmlns:a16="http://schemas.microsoft.com/office/drawing/2014/main" id="{899222C0-E2C6-4A76-AC21-5150E0D80FFD}"/>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2" name="Rectangle 6">
                  <a:extLst>
                    <a:ext uri="{FF2B5EF4-FFF2-40B4-BE49-F238E27FC236}">
                      <a16:creationId xmlns:a16="http://schemas.microsoft.com/office/drawing/2014/main" id="{862D384E-F2AF-4F4E-8E91-C655DBFA5F0F}"/>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3" name="Rectangle 7">
                  <a:extLst>
                    <a:ext uri="{FF2B5EF4-FFF2-40B4-BE49-F238E27FC236}">
                      <a16:creationId xmlns:a16="http://schemas.microsoft.com/office/drawing/2014/main" id="{FDF80042-4D90-430F-888A-D3AEBABA5CF0}"/>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4" name="Rectangle 8">
                  <a:extLst>
                    <a:ext uri="{FF2B5EF4-FFF2-40B4-BE49-F238E27FC236}">
                      <a16:creationId xmlns:a16="http://schemas.microsoft.com/office/drawing/2014/main" id="{4E736DAC-02E5-4B9E-961E-6BF172306D77}"/>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10" name="Freeform 5">
                <a:extLst>
                  <a:ext uri="{FF2B5EF4-FFF2-40B4-BE49-F238E27FC236}">
                    <a16:creationId xmlns:a16="http://schemas.microsoft.com/office/drawing/2014/main" id="{709751A9-967B-47EB-8209-2F2BE348DEAC}"/>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215" name="Straight Arrow Connector 214">
              <a:extLst>
                <a:ext uri="{FF2B5EF4-FFF2-40B4-BE49-F238E27FC236}">
                  <a16:creationId xmlns:a16="http://schemas.microsoft.com/office/drawing/2014/main" id="{C99F8C98-8210-45C7-B567-2707F7D73DD6}"/>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63AFEC10-5CFD-404C-9EE9-D2B7A1D50E41}"/>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C8408823-DA75-4623-8A72-3F7A637B30E1}"/>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18" name="Rectangle 217">
              <a:extLst>
                <a:ext uri="{FF2B5EF4-FFF2-40B4-BE49-F238E27FC236}">
                  <a16:creationId xmlns:a16="http://schemas.microsoft.com/office/drawing/2014/main" id="{865A7982-2AC9-4CA4-A2A2-F8AA11209685}"/>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19" name="Rectangle 218">
              <a:extLst>
                <a:ext uri="{FF2B5EF4-FFF2-40B4-BE49-F238E27FC236}">
                  <a16:creationId xmlns:a16="http://schemas.microsoft.com/office/drawing/2014/main" id="{6D43489B-4BD9-4BEE-AD49-3B42A3E3599A}"/>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20" name="Rectangle 219">
              <a:extLst>
                <a:ext uri="{FF2B5EF4-FFF2-40B4-BE49-F238E27FC236}">
                  <a16:creationId xmlns:a16="http://schemas.microsoft.com/office/drawing/2014/main" id="{15120A5D-C491-4221-97A3-78981C2F5A03}"/>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221" name="Oval 220">
              <a:extLst>
                <a:ext uri="{FF2B5EF4-FFF2-40B4-BE49-F238E27FC236}">
                  <a16:creationId xmlns:a16="http://schemas.microsoft.com/office/drawing/2014/main" id="{5E76F8EA-7DBD-4467-AF03-F799AC8E7C98}"/>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A1D8340F-C7E7-47FA-BAA0-24680DCDEA36}"/>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E0E95D36-675D-4ABC-9A3D-15161176C6C6}"/>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24" name="Straight Arrow Connector 223">
              <a:extLst>
                <a:ext uri="{FF2B5EF4-FFF2-40B4-BE49-F238E27FC236}">
                  <a16:creationId xmlns:a16="http://schemas.microsoft.com/office/drawing/2014/main" id="{B7671C86-077D-4A7A-9387-8DBE5519C193}"/>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ED3E19C3-0791-4410-A5F6-56243B998D6F}"/>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518CCE68-759F-4A10-B5D3-BABCB2A63789}"/>
                </a:ext>
              </a:extLst>
            </p:cNvPr>
            <p:cNvGrpSpPr/>
            <p:nvPr/>
          </p:nvGrpSpPr>
          <p:grpSpPr>
            <a:xfrm>
              <a:off x="5731391" y="3637098"/>
              <a:ext cx="400544" cy="400542"/>
              <a:chOff x="2335756" y="3558618"/>
              <a:chExt cx="318744" cy="318742"/>
            </a:xfrm>
          </p:grpSpPr>
          <p:sp>
            <p:nvSpPr>
              <p:cNvPr id="227" name="Freeform 22">
                <a:extLst>
                  <a:ext uri="{FF2B5EF4-FFF2-40B4-BE49-F238E27FC236}">
                    <a16:creationId xmlns:a16="http://schemas.microsoft.com/office/drawing/2014/main" id="{4CADF586-21AC-4DE4-B567-E9FEBCD5DFE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C8FA21BB-20FE-4FA4-8A01-094143BC641B}"/>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29" name="Group 228">
              <a:extLst>
                <a:ext uri="{FF2B5EF4-FFF2-40B4-BE49-F238E27FC236}">
                  <a16:creationId xmlns:a16="http://schemas.microsoft.com/office/drawing/2014/main" id="{C99747D9-F8CB-450F-9BA8-0F7231174048}"/>
                </a:ext>
              </a:extLst>
            </p:cNvPr>
            <p:cNvGrpSpPr/>
            <p:nvPr/>
          </p:nvGrpSpPr>
          <p:grpSpPr>
            <a:xfrm>
              <a:off x="7892893" y="3639538"/>
              <a:ext cx="435200" cy="395663"/>
              <a:chOff x="4530976" y="2990126"/>
              <a:chExt cx="231285" cy="210274"/>
            </a:xfrm>
          </p:grpSpPr>
          <p:sp>
            <p:nvSpPr>
              <p:cNvPr id="230" name="Freeform 5">
                <a:extLst>
                  <a:ext uri="{FF2B5EF4-FFF2-40B4-BE49-F238E27FC236}">
                    <a16:creationId xmlns:a16="http://schemas.microsoft.com/office/drawing/2014/main" id="{7C700962-AC2E-44D9-958C-F14D32900402}"/>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31" name="Group 230">
                <a:extLst>
                  <a:ext uri="{FF2B5EF4-FFF2-40B4-BE49-F238E27FC236}">
                    <a16:creationId xmlns:a16="http://schemas.microsoft.com/office/drawing/2014/main" id="{86F62D0C-BCDA-44ED-986A-59839796156F}"/>
                  </a:ext>
                </a:extLst>
              </p:cNvPr>
              <p:cNvGrpSpPr/>
              <p:nvPr/>
            </p:nvGrpSpPr>
            <p:grpSpPr>
              <a:xfrm>
                <a:off x="4646619" y="3052306"/>
                <a:ext cx="0" cy="122254"/>
                <a:chOff x="4791447" y="2616042"/>
                <a:chExt cx="0" cy="1427764"/>
              </a:xfrm>
            </p:grpSpPr>
            <p:cxnSp>
              <p:nvCxnSpPr>
                <p:cNvPr id="232" name="Straight Connector 231">
                  <a:extLst>
                    <a:ext uri="{FF2B5EF4-FFF2-40B4-BE49-F238E27FC236}">
                      <a16:creationId xmlns:a16="http://schemas.microsoft.com/office/drawing/2014/main" id="{39AA846C-0ACD-4C08-8094-FB63CFA6B4F0}"/>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9D5710B-9ACB-451F-A306-088E05714F50}"/>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a:extLst>
                <a:ext uri="{FF2B5EF4-FFF2-40B4-BE49-F238E27FC236}">
                  <a16:creationId xmlns:a16="http://schemas.microsoft.com/office/drawing/2014/main" id="{D2643D7D-02CF-492F-9D49-59DD5996B9F5}"/>
                </a:ext>
              </a:extLst>
            </p:cNvPr>
            <p:cNvGrpSpPr/>
            <p:nvPr/>
          </p:nvGrpSpPr>
          <p:grpSpPr>
            <a:xfrm>
              <a:off x="8146596" y="4932273"/>
              <a:ext cx="612740" cy="486364"/>
              <a:chOff x="4223626" y="2353385"/>
              <a:chExt cx="1173971" cy="931848"/>
            </a:xfrm>
          </p:grpSpPr>
          <p:grpSp>
            <p:nvGrpSpPr>
              <p:cNvPr id="235" name="Group 234">
                <a:extLst>
                  <a:ext uri="{FF2B5EF4-FFF2-40B4-BE49-F238E27FC236}">
                    <a16:creationId xmlns:a16="http://schemas.microsoft.com/office/drawing/2014/main" id="{B3407864-66AE-4A4C-B377-77A1F377DC0A}"/>
                  </a:ext>
                </a:extLst>
              </p:cNvPr>
              <p:cNvGrpSpPr/>
              <p:nvPr/>
            </p:nvGrpSpPr>
            <p:grpSpPr>
              <a:xfrm>
                <a:off x="4273550" y="2402418"/>
                <a:ext cx="1079500" cy="840315"/>
                <a:chOff x="4273550" y="2402418"/>
                <a:chExt cx="1079500" cy="840315"/>
              </a:xfrm>
            </p:grpSpPr>
            <p:cxnSp>
              <p:nvCxnSpPr>
                <p:cNvPr id="244" name="Straight Connector 243">
                  <a:extLst>
                    <a:ext uri="{FF2B5EF4-FFF2-40B4-BE49-F238E27FC236}">
                      <a16:creationId xmlns:a16="http://schemas.microsoft.com/office/drawing/2014/main" id="{15FC15D6-A614-4C2E-B397-A30FBCCA2876}"/>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5" name="Straight Connector 244">
                  <a:extLst>
                    <a:ext uri="{FF2B5EF4-FFF2-40B4-BE49-F238E27FC236}">
                      <a16:creationId xmlns:a16="http://schemas.microsoft.com/office/drawing/2014/main" id="{3F1E3BE3-4FE0-49FD-B242-354F1DCA7EE4}"/>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6" name="Straight Connector 245">
                  <a:extLst>
                    <a:ext uri="{FF2B5EF4-FFF2-40B4-BE49-F238E27FC236}">
                      <a16:creationId xmlns:a16="http://schemas.microsoft.com/office/drawing/2014/main" id="{40BB08BA-155A-4475-908E-76A3F1209EEE}"/>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7" name="Straight Connector 246">
                  <a:extLst>
                    <a:ext uri="{FF2B5EF4-FFF2-40B4-BE49-F238E27FC236}">
                      <a16:creationId xmlns:a16="http://schemas.microsoft.com/office/drawing/2014/main" id="{5A991D1B-EAA3-4C37-8318-22C601CA315A}"/>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8" name="Straight Connector 247">
                  <a:extLst>
                    <a:ext uri="{FF2B5EF4-FFF2-40B4-BE49-F238E27FC236}">
                      <a16:creationId xmlns:a16="http://schemas.microsoft.com/office/drawing/2014/main" id="{E660C4BA-FF0B-465A-A8EF-C6892516BC13}"/>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9" name="Straight Connector 248">
                  <a:extLst>
                    <a:ext uri="{FF2B5EF4-FFF2-40B4-BE49-F238E27FC236}">
                      <a16:creationId xmlns:a16="http://schemas.microsoft.com/office/drawing/2014/main" id="{8BBE681C-5731-44AB-BCE2-DB13BD0256C6}"/>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0" name="Straight Connector 249">
                  <a:extLst>
                    <a:ext uri="{FF2B5EF4-FFF2-40B4-BE49-F238E27FC236}">
                      <a16:creationId xmlns:a16="http://schemas.microsoft.com/office/drawing/2014/main" id="{FF73B3C1-6373-494C-BBEB-AAD106C8A712}"/>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1" name="Straight Connector 250">
                  <a:extLst>
                    <a:ext uri="{FF2B5EF4-FFF2-40B4-BE49-F238E27FC236}">
                      <a16:creationId xmlns:a16="http://schemas.microsoft.com/office/drawing/2014/main" id="{77474304-BCA6-4899-B476-7F9E6AA51F54}"/>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2" name="Straight Connector 251">
                  <a:extLst>
                    <a:ext uri="{FF2B5EF4-FFF2-40B4-BE49-F238E27FC236}">
                      <a16:creationId xmlns:a16="http://schemas.microsoft.com/office/drawing/2014/main" id="{97A5F38B-E4E4-4CD4-A0C6-1D9482811088}"/>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3" name="Straight Connector 252">
                  <a:extLst>
                    <a:ext uri="{FF2B5EF4-FFF2-40B4-BE49-F238E27FC236}">
                      <a16:creationId xmlns:a16="http://schemas.microsoft.com/office/drawing/2014/main" id="{BB39B551-7026-4664-98FB-BD48B4A08414}"/>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4" name="Straight Connector 253">
                  <a:extLst>
                    <a:ext uri="{FF2B5EF4-FFF2-40B4-BE49-F238E27FC236}">
                      <a16:creationId xmlns:a16="http://schemas.microsoft.com/office/drawing/2014/main" id="{D3118455-0E19-443C-B1A3-0677300574FF}"/>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5" name="Straight Connector 254">
                  <a:extLst>
                    <a:ext uri="{FF2B5EF4-FFF2-40B4-BE49-F238E27FC236}">
                      <a16:creationId xmlns:a16="http://schemas.microsoft.com/office/drawing/2014/main" id="{60226B46-518B-4974-8D56-F56084C7A1DE}"/>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6" name="Straight Connector 255">
                  <a:extLst>
                    <a:ext uri="{FF2B5EF4-FFF2-40B4-BE49-F238E27FC236}">
                      <a16:creationId xmlns:a16="http://schemas.microsoft.com/office/drawing/2014/main" id="{AD097503-8F30-4305-85A3-0C8FB3C0CE58}"/>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7" name="Straight Connector 256">
                  <a:extLst>
                    <a:ext uri="{FF2B5EF4-FFF2-40B4-BE49-F238E27FC236}">
                      <a16:creationId xmlns:a16="http://schemas.microsoft.com/office/drawing/2014/main" id="{97B32D2A-CA72-4BE5-A0C4-5F3B4639653D}"/>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36" name="Oval 19">
                <a:extLst>
                  <a:ext uri="{FF2B5EF4-FFF2-40B4-BE49-F238E27FC236}">
                    <a16:creationId xmlns:a16="http://schemas.microsoft.com/office/drawing/2014/main" id="{8A2F2DC7-7E7C-41FE-816F-DC0694A57DD2}"/>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7" name="Oval 19">
                <a:extLst>
                  <a:ext uri="{FF2B5EF4-FFF2-40B4-BE49-F238E27FC236}">
                    <a16:creationId xmlns:a16="http://schemas.microsoft.com/office/drawing/2014/main" id="{F3251E49-4978-425A-A023-9D919AA1266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8" name="Oval 19">
                <a:extLst>
                  <a:ext uri="{FF2B5EF4-FFF2-40B4-BE49-F238E27FC236}">
                    <a16:creationId xmlns:a16="http://schemas.microsoft.com/office/drawing/2014/main" id="{610AF336-52F4-4B33-AC18-B47BD324FB19}"/>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9" name="Oval 19">
                <a:extLst>
                  <a:ext uri="{FF2B5EF4-FFF2-40B4-BE49-F238E27FC236}">
                    <a16:creationId xmlns:a16="http://schemas.microsoft.com/office/drawing/2014/main" id="{22AB0D04-5FD2-452F-989C-5FA54094C1AB}"/>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0" name="Oval 19">
                <a:extLst>
                  <a:ext uri="{FF2B5EF4-FFF2-40B4-BE49-F238E27FC236}">
                    <a16:creationId xmlns:a16="http://schemas.microsoft.com/office/drawing/2014/main" id="{878396D6-87A4-4D47-AA7B-0F2E59FF469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1" name="Oval 19">
                <a:extLst>
                  <a:ext uri="{FF2B5EF4-FFF2-40B4-BE49-F238E27FC236}">
                    <a16:creationId xmlns:a16="http://schemas.microsoft.com/office/drawing/2014/main" id="{374A3C7D-0050-4FCD-8BAA-D117AFEBF62D}"/>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2" name="Oval 19">
                <a:extLst>
                  <a:ext uri="{FF2B5EF4-FFF2-40B4-BE49-F238E27FC236}">
                    <a16:creationId xmlns:a16="http://schemas.microsoft.com/office/drawing/2014/main" id="{2D8D91F5-26CF-4E83-8626-9B45E834146E}"/>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3" name="Oval 19">
                <a:extLst>
                  <a:ext uri="{FF2B5EF4-FFF2-40B4-BE49-F238E27FC236}">
                    <a16:creationId xmlns:a16="http://schemas.microsoft.com/office/drawing/2014/main" id="{D3FBBFC3-1085-43AA-8B60-E373E6445A18}"/>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3" name="Rectangle 2">
            <a:extLst>
              <a:ext uri="{FF2B5EF4-FFF2-40B4-BE49-F238E27FC236}">
                <a16:creationId xmlns:a16="http://schemas.microsoft.com/office/drawing/2014/main" id="{10771C53-7274-4CC1-B38D-AF93233B274D}"/>
              </a:ext>
            </a:extLst>
          </p:cNvPr>
          <p:cNvSpPr/>
          <p:nvPr/>
        </p:nvSpPr>
        <p:spPr bwMode="auto">
          <a:xfrm>
            <a:off x="6315803" y="3373175"/>
            <a:ext cx="5506083" cy="2383190"/>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8928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347AB2-AD13-4B68-B3FA-864812299F72}"/>
              </a:ext>
            </a:extLst>
          </p:cNvPr>
          <p:cNvSpPr>
            <a:spLocks noGrp="1"/>
          </p:cNvSpPr>
          <p:nvPr>
            <p:ph type="body" sz="quarter" idx="10"/>
          </p:nvPr>
        </p:nvSpPr>
        <p:spPr>
          <a:xfrm>
            <a:off x="269240" y="1324160"/>
            <a:ext cx="5809343" cy="5047536"/>
          </a:xfrm>
        </p:spPr>
        <p:txBody>
          <a:bodyPr/>
          <a:lstStyle/>
          <a:p>
            <a:r>
              <a:rPr lang="en-US" dirty="0"/>
              <a:t>JOBS SCHEDULER</a:t>
            </a:r>
          </a:p>
          <a:p>
            <a:pPr lvl="1"/>
            <a:r>
              <a:rPr lang="en-US" dirty="0"/>
              <a:t>Execute jobs for production pipelines on a specific schedule</a:t>
            </a:r>
          </a:p>
          <a:p>
            <a:r>
              <a:rPr lang="en-US" dirty="0"/>
              <a:t>NOTEBOOK WORKFLOWS</a:t>
            </a:r>
          </a:p>
          <a:p>
            <a:pPr lvl="1"/>
            <a:r>
              <a:rPr lang="en-US" dirty="0"/>
              <a:t>Create multi-stage pipelines with the control structures of the source programming language</a:t>
            </a:r>
          </a:p>
          <a:p>
            <a:r>
              <a:rPr lang="en-US" dirty="0"/>
              <a:t>RUN NOTEBOOKS AS JOBS</a:t>
            </a:r>
          </a:p>
          <a:p>
            <a:pPr lvl="1"/>
            <a:r>
              <a:rPr lang="en-US" dirty="0"/>
              <a:t>Turn notebooks or JARs into resilient Spark jobs with a click or an API call</a:t>
            </a:r>
          </a:p>
          <a:p>
            <a:r>
              <a:rPr lang="en-US" dirty="0"/>
              <a:t>NOTIFICATIONS AND LOGS</a:t>
            </a:r>
          </a:p>
          <a:p>
            <a:pPr lvl="1"/>
            <a:r>
              <a:rPr lang="en-US" dirty="0"/>
              <a:t>Set up alerts and quickly access audit logs for easy monitoring and troubleshooting</a:t>
            </a:r>
          </a:p>
          <a:p>
            <a:r>
              <a:rPr lang="en-US" dirty="0"/>
              <a:t>INTEGRATE NATIVELY WITH AZURE SERVICES</a:t>
            </a:r>
          </a:p>
          <a:p>
            <a:pPr lvl="1"/>
            <a:r>
              <a:rPr lang="en-US" dirty="0"/>
              <a:t>Deep integration with Azure SQL Data Warehouse, Cosmos DB, Azure Data Lake Store, Azure Blob Storage, and Azure Event Hub</a:t>
            </a:r>
          </a:p>
        </p:txBody>
      </p:sp>
      <p:sp>
        <p:nvSpPr>
          <p:cNvPr id="4" name="Title 3">
            <a:extLst>
              <a:ext uri="{FF2B5EF4-FFF2-40B4-BE49-F238E27FC236}">
                <a16:creationId xmlns:a16="http://schemas.microsoft.com/office/drawing/2014/main" id="{B40CA060-B90C-474B-B124-4CC20C822E24}"/>
              </a:ext>
            </a:extLst>
          </p:cNvPr>
          <p:cNvSpPr>
            <a:spLocks noGrp="1"/>
          </p:cNvSpPr>
          <p:nvPr>
            <p:ph type="title"/>
          </p:nvPr>
        </p:nvSpPr>
        <p:spPr/>
        <p:txBody>
          <a:bodyPr/>
          <a:lstStyle/>
          <a:p>
            <a:r>
              <a:rPr lang="en-US" dirty="0"/>
              <a:t>Deploy Production Jobs &amp; Workflows</a:t>
            </a:r>
          </a:p>
        </p:txBody>
      </p:sp>
      <p:grpSp>
        <p:nvGrpSpPr>
          <p:cNvPr id="24" name="Group 23">
            <a:extLst>
              <a:ext uri="{FF2B5EF4-FFF2-40B4-BE49-F238E27FC236}">
                <a16:creationId xmlns:a16="http://schemas.microsoft.com/office/drawing/2014/main" id="{938126BE-C1BD-43A8-AAB2-730A1149F681}"/>
              </a:ext>
            </a:extLst>
          </p:cNvPr>
          <p:cNvGrpSpPr/>
          <p:nvPr/>
        </p:nvGrpSpPr>
        <p:grpSpPr>
          <a:xfrm>
            <a:off x="6284901" y="1833155"/>
            <a:ext cx="5596725" cy="3975462"/>
            <a:chOff x="2740512" y="1257570"/>
            <a:chExt cx="6559026" cy="4659003"/>
          </a:xfrm>
        </p:grpSpPr>
        <p:sp>
          <p:nvSpPr>
            <p:cNvPr id="25" name="Freeform 4">
              <a:extLst>
                <a:ext uri="{FF2B5EF4-FFF2-40B4-BE49-F238E27FC236}">
                  <a16:creationId xmlns:a16="http://schemas.microsoft.com/office/drawing/2014/main" id="{BF57136D-B936-41CF-B82F-C975B13D666B}"/>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Freeform 4">
              <a:extLst>
                <a:ext uri="{FF2B5EF4-FFF2-40B4-BE49-F238E27FC236}">
                  <a16:creationId xmlns:a16="http://schemas.microsoft.com/office/drawing/2014/main" id="{FBB4908C-F5E0-4CD8-9359-0E868C6DF5C9}"/>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27" name="Group 26">
              <a:extLst>
                <a:ext uri="{FF2B5EF4-FFF2-40B4-BE49-F238E27FC236}">
                  <a16:creationId xmlns:a16="http://schemas.microsoft.com/office/drawing/2014/main" id="{59FC3ACE-D2CC-4FC3-B8BD-9EB738C34CE8}"/>
                </a:ext>
              </a:extLst>
            </p:cNvPr>
            <p:cNvGrpSpPr/>
            <p:nvPr/>
          </p:nvGrpSpPr>
          <p:grpSpPr>
            <a:xfrm>
              <a:off x="3571135" y="4969331"/>
              <a:ext cx="411025" cy="476588"/>
              <a:chOff x="1271588" y="5613400"/>
              <a:chExt cx="517525" cy="600076"/>
            </a:xfrm>
            <a:solidFill>
              <a:schemeClr val="tx2"/>
            </a:solidFill>
          </p:grpSpPr>
          <p:sp>
            <p:nvSpPr>
              <p:cNvPr id="104" name="Freeform 83">
                <a:extLst>
                  <a:ext uri="{FF2B5EF4-FFF2-40B4-BE49-F238E27FC236}">
                    <a16:creationId xmlns:a16="http://schemas.microsoft.com/office/drawing/2014/main" id="{4CD69C26-8966-4B57-80BB-1ECEA40F258C}"/>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5" name="Freeform 84">
                <a:extLst>
                  <a:ext uri="{FF2B5EF4-FFF2-40B4-BE49-F238E27FC236}">
                    <a16:creationId xmlns:a16="http://schemas.microsoft.com/office/drawing/2014/main" id="{5CAEB0A8-2C49-436D-8522-57AF2F27B809}"/>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6" name="Freeform 85">
                <a:extLst>
                  <a:ext uri="{FF2B5EF4-FFF2-40B4-BE49-F238E27FC236}">
                    <a16:creationId xmlns:a16="http://schemas.microsoft.com/office/drawing/2014/main" id="{E0C18AD2-5FED-47B2-9087-4B6653C7BFFB}"/>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8" name="Freeform 86">
              <a:extLst>
                <a:ext uri="{FF2B5EF4-FFF2-40B4-BE49-F238E27FC236}">
                  <a16:creationId xmlns:a16="http://schemas.microsoft.com/office/drawing/2014/main" id="{15264365-B37C-4EAB-BFEB-898BFD88A088}"/>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Rectangle 28">
              <a:extLst>
                <a:ext uri="{FF2B5EF4-FFF2-40B4-BE49-F238E27FC236}">
                  <a16:creationId xmlns:a16="http://schemas.microsoft.com/office/drawing/2014/main" id="{41CAAC04-FA92-47DE-B60D-F0530B9BFDF6}"/>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30" name="Rectangle 29">
              <a:extLst>
                <a:ext uri="{FF2B5EF4-FFF2-40B4-BE49-F238E27FC236}">
                  <a16:creationId xmlns:a16="http://schemas.microsoft.com/office/drawing/2014/main" id="{AF97C327-EAEF-41A9-8B3F-64AD79924F94}"/>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31" name="Rectangle 30">
              <a:extLst>
                <a:ext uri="{FF2B5EF4-FFF2-40B4-BE49-F238E27FC236}">
                  <a16:creationId xmlns:a16="http://schemas.microsoft.com/office/drawing/2014/main" id="{5700299E-87AF-49D8-B02C-4D32D8A0B047}"/>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32" name="Freeform 2">
              <a:extLst>
                <a:ext uri="{FF2B5EF4-FFF2-40B4-BE49-F238E27FC236}">
                  <a16:creationId xmlns:a16="http://schemas.microsoft.com/office/drawing/2014/main" id="{94FB59E1-5AD1-4D1C-B3EE-8F344A3B4C8F}"/>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Rectangle 32">
              <a:extLst>
                <a:ext uri="{FF2B5EF4-FFF2-40B4-BE49-F238E27FC236}">
                  <a16:creationId xmlns:a16="http://schemas.microsoft.com/office/drawing/2014/main" id="{0F9FA2B3-9C43-4319-B385-CF5EB00EEAAE}"/>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34" name="Rectangle 33">
              <a:extLst>
                <a:ext uri="{FF2B5EF4-FFF2-40B4-BE49-F238E27FC236}">
                  <a16:creationId xmlns:a16="http://schemas.microsoft.com/office/drawing/2014/main" id="{BC92073B-DD48-416E-8FFC-2724966502FC}"/>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35" name="Freeform 2">
              <a:extLst>
                <a:ext uri="{FF2B5EF4-FFF2-40B4-BE49-F238E27FC236}">
                  <a16:creationId xmlns:a16="http://schemas.microsoft.com/office/drawing/2014/main" id="{1E3E46C5-5D87-428E-A26D-0185088F2031}"/>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36" name="Picture 35">
              <a:extLst>
                <a:ext uri="{FF2B5EF4-FFF2-40B4-BE49-F238E27FC236}">
                  <a16:creationId xmlns:a16="http://schemas.microsoft.com/office/drawing/2014/main" id="{29E27B46-D482-4C35-A864-AE996D78D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37" name="TextBox 36">
              <a:extLst>
                <a:ext uri="{FF2B5EF4-FFF2-40B4-BE49-F238E27FC236}">
                  <a16:creationId xmlns:a16="http://schemas.microsoft.com/office/drawing/2014/main" id="{D56BC633-7C88-4167-9674-FF8B2B1CB6FA}"/>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38" name="Rectangle 37">
              <a:extLst>
                <a:ext uri="{FF2B5EF4-FFF2-40B4-BE49-F238E27FC236}">
                  <a16:creationId xmlns:a16="http://schemas.microsoft.com/office/drawing/2014/main" id="{E5BB2EE4-0CD4-40D9-9E44-1998052475E3}"/>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39" name="Rectangle 38">
              <a:extLst>
                <a:ext uri="{FF2B5EF4-FFF2-40B4-BE49-F238E27FC236}">
                  <a16:creationId xmlns:a16="http://schemas.microsoft.com/office/drawing/2014/main" id="{20FD191A-9B19-4737-9410-13CA11019AC9}"/>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40" name="Rectangle 39">
              <a:extLst>
                <a:ext uri="{FF2B5EF4-FFF2-40B4-BE49-F238E27FC236}">
                  <a16:creationId xmlns:a16="http://schemas.microsoft.com/office/drawing/2014/main" id="{3D020565-48FC-43FD-B10E-74E206A7E2AD}"/>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41" name="Rectangle 40">
              <a:extLst>
                <a:ext uri="{FF2B5EF4-FFF2-40B4-BE49-F238E27FC236}">
                  <a16:creationId xmlns:a16="http://schemas.microsoft.com/office/drawing/2014/main" id="{C42ED66D-EECF-425D-87FF-41216FE619B3}"/>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42" name="Group 41">
              <a:extLst>
                <a:ext uri="{FF2B5EF4-FFF2-40B4-BE49-F238E27FC236}">
                  <a16:creationId xmlns:a16="http://schemas.microsoft.com/office/drawing/2014/main" id="{5DF56CB1-C91E-40B5-96D4-1E71BEF069FF}"/>
                </a:ext>
              </a:extLst>
            </p:cNvPr>
            <p:cNvGrpSpPr/>
            <p:nvPr/>
          </p:nvGrpSpPr>
          <p:grpSpPr>
            <a:xfrm>
              <a:off x="3575726" y="2228197"/>
              <a:ext cx="509188" cy="399948"/>
              <a:chOff x="8339328" y="268334"/>
              <a:chExt cx="780544" cy="613088"/>
            </a:xfrm>
          </p:grpSpPr>
          <p:sp>
            <p:nvSpPr>
              <p:cNvPr id="102" name="Freeform 17">
                <a:extLst>
                  <a:ext uri="{FF2B5EF4-FFF2-40B4-BE49-F238E27FC236}">
                    <a16:creationId xmlns:a16="http://schemas.microsoft.com/office/drawing/2014/main" id="{2E18DC71-33AC-4DDC-A15D-B4360ABB2016}"/>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3" name="Freeform 5">
                <a:extLst>
                  <a:ext uri="{FF2B5EF4-FFF2-40B4-BE49-F238E27FC236}">
                    <a16:creationId xmlns:a16="http://schemas.microsoft.com/office/drawing/2014/main" id="{C768DA23-D7D5-4A65-AD69-5BBF49ABCE40}"/>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3" name="Group 42">
              <a:extLst>
                <a:ext uri="{FF2B5EF4-FFF2-40B4-BE49-F238E27FC236}">
                  <a16:creationId xmlns:a16="http://schemas.microsoft.com/office/drawing/2014/main" id="{95918793-32AE-4343-A025-61BC42C4C126}"/>
                </a:ext>
              </a:extLst>
            </p:cNvPr>
            <p:cNvGrpSpPr/>
            <p:nvPr/>
          </p:nvGrpSpPr>
          <p:grpSpPr>
            <a:xfrm>
              <a:off x="5707879" y="2284173"/>
              <a:ext cx="502920" cy="361358"/>
              <a:chOff x="10268712" y="1254226"/>
              <a:chExt cx="804672" cy="578172"/>
            </a:xfrm>
          </p:grpSpPr>
          <p:grpSp>
            <p:nvGrpSpPr>
              <p:cNvPr id="94" name="Group 11">
                <a:extLst>
                  <a:ext uri="{FF2B5EF4-FFF2-40B4-BE49-F238E27FC236}">
                    <a16:creationId xmlns:a16="http://schemas.microsoft.com/office/drawing/2014/main" id="{606918E8-08F7-4133-9787-A49B5B2F4337}"/>
                  </a:ext>
                </a:extLst>
              </p:cNvPr>
              <p:cNvGrpSpPr>
                <a:grpSpLocks noChangeAspect="1"/>
              </p:cNvGrpSpPr>
              <p:nvPr/>
            </p:nvGrpSpPr>
            <p:grpSpPr bwMode="auto">
              <a:xfrm>
                <a:off x="10607090" y="1257647"/>
                <a:ext cx="466294" cy="507929"/>
                <a:chOff x="3861" y="4291602"/>
                <a:chExt cx="112" cy="244433"/>
              </a:xfrm>
            </p:grpSpPr>
            <p:sp>
              <p:nvSpPr>
                <p:cNvPr id="96" name="Freeform 12">
                  <a:extLst>
                    <a:ext uri="{FF2B5EF4-FFF2-40B4-BE49-F238E27FC236}">
                      <a16:creationId xmlns:a16="http://schemas.microsoft.com/office/drawing/2014/main" id="{8932D102-270C-46DA-A0D9-0AE31B09962A}"/>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 name="Line 13">
                  <a:extLst>
                    <a:ext uri="{FF2B5EF4-FFF2-40B4-BE49-F238E27FC236}">
                      <a16:creationId xmlns:a16="http://schemas.microsoft.com/office/drawing/2014/main" id="{9ECE40BA-A4E1-4A27-BD04-A9D6AB8F0EE8}"/>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 name="Line 14">
                  <a:extLst>
                    <a:ext uri="{FF2B5EF4-FFF2-40B4-BE49-F238E27FC236}">
                      <a16:creationId xmlns:a16="http://schemas.microsoft.com/office/drawing/2014/main" id="{E912D6A3-FE59-4C51-BDB5-B5ABC0020BF5}"/>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9" name="Line 15">
                  <a:extLst>
                    <a:ext uri="{FF2B5EF4-FFF2-40B4-BE49-F238E27FC236}">
                      <a16:creationId xmlns:a16="http://schemas.microsoft.com/office/drawing/2014/main" id="{27694009-33C3-40DF-893A-CCD4C32C3115}"/>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0" name="Line 16">
                  <a:extLst>
                    <a:ext uri="{FF2B5EF4-FFF2-40B4-BE49-F238E27FC236}">
                      <a16:creationId xmlns:a16="http://schemas.microsoft.com/office/drawing/2014/main" id="{111484A3-B3D3-4615-B207-3D06E8B2FEFC}"/>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1" name="Line 17">
                  <a:extLst>
                    <a:ext uri="{FF2B5EF4-FFF2-40B4-BE49-F238E27FC236}">
                      <a16:creationId xmlns:a16="http://schemas.microsoft.com/office/drawing/2014/main" id="{6CDA286C-D7D1-4C85-B2DB-20A9EEF168B3}"/>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95" name="Freeform 5">
                <a:extLst>
                  <a:ext uri="{FF2B5EF4-FFF2-40B4-BE49-F238E27FC236}">
                    <a16:creationId xmlns:a16="http://schemas.microsoft.com/office/drawing/2014/main" id="{BA7B18A3-324D-48A7-9C9D-47FCE11A5423}"/>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4" name="Group 43">
              <a:extLst>
                <a:ext uri="{FF2B5EF4-FFF2-40B4-BE49-F238E27FC236}">
                  <a16:creationId xmlns:a16="http://schemas.microsoft.com/office/drawing/2014/main" id="{1FAB0F65-0A9A-497C-AD09-F07304E94D9B}"/>
                </a:ext>
              </a:extLst>
            </p:cNvPr>
            <p:cNvGrpSpPr/>
            <p:nvPr/>
          </p:nvGrpSpPr>
          <p:grpSpPr>
            <a:xfrm>
              <a:off x="7978217" y="2234285"/>
              <a:ext cx="554668" cy="377171"/>
              <a:chOff x="9151662" y="1184065"/>
              <a:chExt cx="554668" cy="377171"/>
            </a:xfrm>
          </p:grpSpPr>
          <p:grpSp>
            <p:nvGrpSpPr>
              <p:cNvPr id="88" name="Group 4">
                <a:extLst>
                  <a:ext uri="{FF2B5EF4-FFF2-40B4-BE49-F238E27FC236}">
                    <a16:creationId xmlns:a16="http://schemas.microsoft.com/office/drawing/2014/main" id="{CCD859DE-8BEE-408E-B415-A04C52EC3F6C}"/>
                  </a:ext>
                </a:extLst>
              </p:cNvPr>
              <p:cNvGrpSpPr>
                <a:grpSpLocks noChangeAspect="1"/>
              </p:cNvGrpSpPr>
              <p:nvPr/>
            </p:nvGrpSpPr>
            <p:grpSpPr bwMode="auto">
              <a:xfrm>
                <a:off x="9396633" y="1190427"/>
                <a:ext cx="309697" cy="302323"/>
                <a:chOff x="1759" y="236"/>
                <a:chExt cx="252" cy="246"/>
              </a:xfrm>
              <a:noFill/>
            </p:grpSpPr>
            <p:sp>
              <p:nvSpPr>
                <p:cNvPr id="90" name="Freeform 5">
                  <a:extLst>
                    <a:ext uri="{FF2B5EF4-FFF2-40B4-BE49-F238E27FC236}">
                      <a16:creationId xmlns:a16="http://schemas.microsoft.com/office/drawing/2014/main" id="{3388A731-1A0B-478A-9A5C-6E95459E2DF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1" name="Rectangle 6">
                  <a:extLst>
                    <a:ext uri="{FF2B5EF4-FFF2-40B4-BE49-F238E27FC236}">
                      <a16:creationId xmlns:a16="http://schemas.microsoft.com/office/drawing/2014/main" id="{A036F962-F754-4034-89C0-5C045A45B70A}"/>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2" name="Rectangle 7">
                  <a:extLst>
                    <a:ext uri="{FF2B5EF4-FFF2-40B4-BE49-F238E27FC236}">
                      <a16:creationId xmlns:a16="http://schemas.microsoft.com/office/drawing/2014/main" id="{6A002A49-AA3A-45EF-BF09-F7BE69B7EB0D}"/>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3" name="Rectangle 8">
                  <a:extLst>
                    <a:ext uri="{FF2B5EF4-FFF2-40B4-BE49-F238E27FC236}">
                      <a16:creationId xmlns:a16="http://schemas.microsoft.com/office/drawing/2014/main" id="{F522F43D-7728-4957-AC60-BFE03908D4F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D1D6C5B-247D-4454-958F-3ECAF966F55E}"/>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45" name="Straight Arrow Connector 44">
              <a:extLst>
                <a:ext uri="{FF2B5EF4-FFF2-40B4-BE49-F238E27FC236}">
                  <a16:creationId xmlns:a16="http://schemas.microsoft.com/office/drawing/2014/main" id="{26707581-D2A4-422F-9900-5904E2993659}"/>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5DAB6C3-3D60-4613-A953-5E485F9E33E4}"/>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7C554F6-96B9-4118-AD2F-9D869F2238C4}"/>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48" name="Rectangle 47">
              <a:extLst>
                <a:ext uri="{FF2B5EF4-FFF2-40B4-BE49-F238E27FC236}">
                  <a16:creationId xmlns:a16="http://schemas.microsoft.com/office/drawing/2014/main" id="{763BCA4A-3EFB-41E7-8E88-21BE62ED9DB7}"/>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49" name="Rectangle 48">
              <a:extLst>
                <a:ext uri="{FF2B5EF4-FFF2-40B4-BE49-F238E27FC236}">
                  <a16:creationId xmlns:a16="http://schemas.microsoft.com/office/drawing/2014/main" id="{4662027F-113D-497A-837E-AC737ECF08D4}"/>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50" name="Rectangle 49">
              <a:extLst>
                <a:ext uri="{FF2B5EF4-FFF2-40B4-BE49-F238E27FC236}">
                  <a16:creationId xmlns:a16="http://schemas.microsoft.com/office/drawing/2014/main" id="{6970660A-28AE-4BD6-BC35-A93481B12DDE}"/>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51" name="Oval 50">
              <a:extLst>
                <a:ext uri="{FF2B5EF4-FFF2-40B4-BE49-F238E27FC236}">
                  <a16:creationId xmlns:a16="http://schemas.microsoft.com/office/drawing/2014/main" id="{881474B8-CAC8-41FC-BCAA-8440E40CC6F9}"/>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Oval 51">
              <a:extLst>
                <a:ext uri="{FF2B5EF4-FFF2-40B4-BE49-F238E27FC236}">
                  <a16:creationId xmlns:a16="http://schemas.microsoft.com/office/drawing/2014/main" id="{814F8F12-6643-45FD-9659-94A27D67CDDC}"/>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Oval 52">
              <a:extLst>
                <a:ext uri="{FF2B5EF4-FFF2-40B4-BE49-F238E27FC236}">
                  <a16:creationId xmlns:a16="http://schemas.microsoft.com/office/drawing/2014/main" id="{03FD8195-70D7-489C-975B-F7B30E231CDA}"/>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54" name="Straight Arrow Connector 53">
              <a:extLst>
                <a:ext uri="{FF2B5EF4-FFF2-40B4-BE49-F238E27FC236}">
                  <a16:creationId xmlns:a16="http://schemas.microsoft.com/office/drawing/2014/main" id="{9B10D57B-40D1-4F03-8F3E-6094851F2B38}"/>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5842134-82DC-438A-B022-CBA46A2B48E9}"/>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2946E650-333C-4408-8137-7158F8A78008}"/>
                </a:ext>
              </a:extLst>
            </p:cNvPr>
            <p:cNvGrpSpPr/>
            <p:nvPr/>
          </p:nvGrpSpPr>
          <p:grpSpPr>
            <a:xfrm>
              <a:off x="5731391" y="3637098"/>
              <a:ext cx="400544" cy="400542"/>
              <a:chOff x="2335756" y="3558618"/>
              <a:chExt cx="318744" cy="318742"/>
            </a:xfrm>
          </p:grpSpPr>
          <p:sp>
            <p:nvSpPr>
              <p:cNvPr id="86" name="Freeform 22">
                <a:extLst>
                  <a:ext uri="{FF2B5EF4-FFF2-40B4-BE49-F238E27FC236}">
                    <a16:creationId xmlns:a16="http://schemas.microsoft.com/office/drawing/2014/main" id="{BD1CA363-0F46-417B-9F39-D6DD84777B9D}"/>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56FADEAC-8125-4FC9-B127-18F51059CEB0}"/>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A3712892-4E74-41B0-B11E-5EE9FEF97CFF}"/>
                </a:ext>
              </a:extLst>
            </p:cNvPr>
            <p:cNvGrpSpPr/>
            <p:nvPr/>
          </p:nvGrpSpPr>
          <p:grpSpPr>
            <a:xfrm>
              <a:off x="7892893" y="3639538"/>
              <a:ext cx="435200" cy="395663"/>
              <a:chOff x="4530976" y="2990126"/>
              <a:chExt cx="231285" cy="210274"/>
            </a:xfrm>
          </p:grpSpPr>
          <p:sp>
            <p:nvSpPr>
              <p:cNvPr id="82" name="Freeform 5">
                <a:extLst>
                  <a:ext uri="{FF2B5EF4-FFF2-40B4-BE49-F238E27FC236}">
                    <a16:creationId xmlns:a16="http://schemas.microsoft.com/office/drawing/2014/main" id="{3FEC241A-656F-413D-BD65-19A5B9D8470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83" name="Group 82">
                <a:extLst>
                  <a:ext uri="{FF2B5EF4-FFF2-40B4-BE49-F238E27FC236}">
                    <a16:creationId xmlns:a16="http://schemas.microsoft.com/office/drawing/2014/main" id="{F6252119-6E48-4AC6-B359-701FC459C366}"/>
                  </a:ext>
                </a:extLst>
              </p:cNvPr>
              <p:cNvGrpSpPr/>
              <p:nvPr/>
            </p:nvGrpSpPr>
            <p:grpSpPr>
              <a:xfrm>
                <a:off x="4646619" y="3052306"/>
                <a:ext cx="0" cy="122254"/>
                <a:chOff x="4791447" y="2616042"/>
                <a:chExt cx="0" cy="1427764"/>
              </a:xfrm>
            </p:grpSpPr>
            <p:cxnSp>
              <p:nvCxnSpPr>
                <p:cNvPr id="84" name="Straight Connector 83">
                  <a:extLst>
                    <a:ext uri="{FF2B5EF4-FFF2-40B4-BE49-F238E27FC236}">
                      <a16:creationId xmlns:a16="http://schemas.microsoft.com/office/drawing/2014/main" id="{B1A0D925-D693-4ECC-8592-3D8231BC3CC0}"/>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B1C0FF5-DDBB-48A9-9268-5CCC3BAF35FF}"/>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D305317F-A6BB-45DE-ACB0-5BBF277C4166}"/>
                </a:ext>
              </a:extLst>
            </p:cNvPr>
            <p:cNvGrpSpPr/>
            <p:nvPr/>
          </p:nvGrpSpPr>
          <p:grpSpPr>
            <a:xfrm>
              <a:off x="8146596" y="4932273"/>
              <a:ext cx="612740" cy="486364"/>
              <a:chOff x="4223626" y="2353385"/>
              <a:chExt cx="1173971" cy="931848"/>
            </a:xfrm>
          </p:grpSpPr>
          <p:grpSp>
            <p:nvGrpSpPr>
              <p:cNvPr id="59" name="Group 58">
                <a:extLst>
                  <a:ext uri="{FF2B5EF4-FFF2-40B4-BE49-F238E27FC236}">
                    <a16:creationId xmlns:a16="http://schemas.microsoft.com/office/drawing/2014/main" id="{E079DB36-D422-4506-9FCB-86AF7C4803DE}"/>
                  </a:ext>
                </a:extLst>
              </p:cNvPr>
              <p:cNvGrpSpPr/>
              <p:nvPr/>
            </p:nvGrpSpPr>
            <p:grpSpPr>
              <a:xfrm>
                <a:off x="4273550" y="2402418"/>
                <a:ext cx="1079500" cy="840315"/>
                <a:chOff x="4273550" y="2402418"/>
                <a:chExt cx="1079500" cy="840315"/>
              </a:xfrm>
            </p:grpSpPr>
            <p:cxnSp>
              <p:nvCxnSpPr>
                <p:cNvPr id="68" name="Straight Connector 67">
                  <a:extLst>
                    <a:ext uri="{FF2B5EF4-FFF2-40B4-BE49-F238E27FC236}">
                      <a16:creationId xmlns:a16="http://schemas.microsoft.com/office/drawing/2014/main" id="{5A95F360-43EC-46B5-BAB9-584D6E30400F}"/>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9" name="Straight Connector 68">
                  <a:extLst>
                    <a:ext uri="{FF2B5EF4-FFF2-40B4-BE49-F238E27FC236}">
                      <a16:creationId xmlns:a16="http://schemas.microsoft.com/office/drawing/2014/main" id="{898C7BD3-E8CC-4E7B-BD0D-7682998A7072}"/>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D37D1F39-9EE4-4FFE-A03E-B2821AD01303}"/>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1" name="Straight Connector 70">
                  <a:extLst>
                    <a:ext uri="{FF2B5EF4-FFF2-40B4-BE49-F238E27FC236}">
                      <a16:creationId xmlns:a16="http://schemas.microsoft.com/office/drawing/2014/main" id="{A346CF40-37AA-4A8D-8B1D-810F8EB507FD}"/>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2" name="Straight Connector 71">
                  <a:extLst>
                    <a:ext uri="{FF2B5EF4-FFF2-40B4-BE49-F238E27FC236}">
                      <a16:creationId xmlns:a16="http://schemas.microsoft.com/office/drawing/2014/main" id="{D59906BB-9283-4C39-BA45-A5EF406D8E57}"/>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2A321B40-9BC6-44CB-B141-E2AD26A4BA49}"/>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4" name="Straight Connector 73">
                  <a:extLst>
                    <a:ext uri="{FF2B5EF4-FFF2-40B4-BE49-F238E27FC236}">
                      <a16:creationId xmlns:a16="http://schemas.microsoft.com/office/drawing/2014/main" id="{7470BD9F-D194-44A4-92B6-74D975A19C6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a:extLst>
                    <a:ext uri="{FF2B5EF4-FFF2-40B4-BE49-F238E27FC236}">
                      <a16:creationId xmlns:a16="http://schemas.microsoft.com/office/drawing/2014/main" id="{C61E1EC4-811F-4D8B-8DE0-C994B82DB2CB}"/>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4B9EA0ED-C334-4844-B0A9-2EE50C4290B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7" name="Straight Connector 76">
                  <a:extLst>
                    <a:ext uri="{FF2B5EF4-FFF2-40B4-BE49-F238E27FC236}">
                      <a16:creationId xmlns:a16="http://schemas.microsoft.com/office/drawing/2014/main" id="{F8CDF4DA-1703-43B9-BBD0-241AFB99478B}"/>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8" name="Straight Connector 77">
                  <a:extLst>
                    <a:ext uri="{FF2B5EF4-FFF2-40B4-BE49-F238E27FC236}">
                      <a16:creationId xmlns:a16="http://schemas.microsoft.com/office/drawing/2014/main" id="{84F85042-FC29-4B80-BB81-644DFA21209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CFE97365-1A7D-4E35-B878-8DAB0629B44E}"/>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0" name="Straight Connector 79">
                  <a:extLst>
                    <a:ext uri="{FF2B5EF4-FFF2-40B4-BE49-F238E27FC236}">
                      <a16:creationId xmlns:a16="http://schemas.microsoft.com/office/drawing/2014/main" id="{5BF9D3BF-7D08-48F8-9DF3-590E32FBE301}"/>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1" name="Straight Connector 80">
                  <a:extLst>
                    <a:ext uri="{FF2B5EF4-FFF2-40B4-BE49-F238E27FC236}">
                      <a16:creationId xmlns:a16="http://schemas.microsoft.com/office/drawing/2014/main" id="{3B0FF445-8391-48F9-BDDA-41E9F25D4E74}"/>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60" name="Oval 19">
                <a:extLst>
                  <a:ext uri="{FF2B5EF4-FFF2-40B4-BE49-F238E27FC236}">
                    <a16:creationId xmlns:a16="http://schemas.microsoft.com/office/drawing/2014/main" id="{7658DE7C-3BBB-4E49-9835-42DCD304484A}"/>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1" name="Oval 19">
                <a:extLst>
                  <a:ext uri="{FF2B5EF4-FFF2-40B4-BE49-F238E27FC236}">
                    <a16:creationId xmlns:a16="http://schemas.microsoft.com/office/drawing/2014/main" id="{8A0ABC27-6FDE-44CF-A5AF-F8A12D902D6E}"/>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2" name="Oval 19">
                <a:extLst>
                  <a:ext uri="{FF2B5EF4-FFF2-40B4-BE49-F238E27FC236}">
                    <a16:creationId xmlns:a16="http://schemas.microsoft.com/office/drawing/2014/main" id="{0C99A5FE-A543-4C28-A9F8-1CC59407EA18}"/>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3" name="Oval 19">
                <a:extLst>
                  <a:ext uri="{FF2B5EF4-FFF2-40B4-BE49-F238E27FC236}">
                    <a16:creationId xmlns:a16="http://schemas.microsoft.com/office/drawing/2014/main" id="{FD3BE1C0-C661-4AEF-972C-218F10E01A66}"/>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4" name="Oval 19">
                <a:extLst>
                  <a:ext uri="{FF2B5EF4-FFF2-40B4-BE49-F238E27FC236}">
                    <a16:creationId xmlns:a16="http://schemas.microsoft.com/office/drawing/2014/main" id="{19B97467-EC40-4280-B778-9730049AD16C}"/>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5" name="Oval 19">
                <a:extLst>
                  <a:ext uri="{FF2B5EF4-FFF2-40B4-BE49-F238E27FC236}">
                    <a16:creationId xmlns:a16="http://schemas.microsoft.com/office/drawing/2014/main" id="{0A73310D-3522-44B1-A355-51EE177B5F01}"/>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6" name="Oval 19">
                <a:extLst>
                  <a:ext uri="{FF2B5EF4-FFF2-40B4-BE49-F238E27FC236}">
                    <a16:creationId xmlns:a16="http://schemas.microsoft.com/office/drawing/2014/main" id="{1F1A845C-9D41-40DF-A710-1FB4FE93AB58}"/>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7" name="Oval 19">
                <a:extLst>
                  <a:ext uri="{FF2B5EF4-FFF2-40B4-BE49-F238E27FC236}">
                    <a16:creationId xmlns:a16="http://schemas.microsoft.com/office/drawing/2014/main" id="{BE21FCFE-3119-4BA7-98FD-99D73A52419A}"/>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107" name="Rectangle 106">
            <a:extLst>
              <a:ext uri="{FF2B5EF4-FFF2-40B4-BE49-F238E27FC236}">
                <a16:creationId xmlns:a16="http://schemas.microsoft.com/office/drawing/2014/main" id="{94DBD27A-AA4A-4611-8521-5309969A1CDD}"/>
              </a:ext>
            </a:extLst>
          </p:cNvPr>
          <p:cNvSpPr/>
          <p:nvPr/>
        </p:nvSpPr>
        <p:spPr bwMode="auto">
          <a:xfrm>
            <a:off x="6315803" y="4614251"/>
            <a:ext cx="5506083" cy="1142114"/>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4B27D452-6E35-49DF-A6CD-4A5C34BC8041}"/>
              </a:ext>
            </a:extLst>
          </p:cNvPr>
          <p:cNvSpPr/>
          <p:nvPr/>
        </p:nvSpPr>
        <p:spPr bwMode="auto">
          <a:xfrm>
            <a:off x="6315803" y="2201462"/>
            <a:ext cx="5506083" cy="1142114"/>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09041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38">
            <a:extLst>
              <a:ext uri="{FF2B5EF4-FFF2-40B4-BE49-F238E27FC236}">
                <a16:creationId xmlns:a16="http://schemas.microsoft.com/office/drawing/2014/main" id="{62F9B8A5-6B0C-485B-9F17-1BEB90092AFF}"/>
              </a:ext>
            </a:extLst>
          </p:cNvPr>
          <p:cNvSpPr>
            <a:spLocks noGrp="1"/>
          </p:cNvSpPr>
          <p:nvPr>
            <p:ph type="body" sz="quarter" idx="10"/>
          </p:nvPr>
        </p:nvSpPr>
        <p:spPr>
          <a:xfrm>
            <a:off x="269240" y="1324160"/>
            <a:ext cx="5826760" cy="4275016"/>
          </a:xfrm>
        </p:spPr>
        <p:txBody>
          <a:bodyPr/>
          <a:lstStyle/>
          <a:p>
            <a:r>
              <a:rPr lang="en-US" dirty="0"/>
              <a:t>OPTIMIZED I/O PERFORMANCE</a:t>
            </a:r>
          </a:p>
          <a:p>
            <a:pPr lvl="1"/>
            <a:r>
              <a:rPr lang="en-US" dirty="0"/>
              <a:t>The Databricks I/O module (DBIO) takes processing speeds to the next level — significantly improving the performance of Spark in the cloud</a:t>
            </a:r>
          </a:p>
          <a:p>
            <a:r>
              <a:rPr lang="en-US" dirty="0"/>
              <a:t>FULLY-MANAGED PLATFORM ON AZURE</a:t>
            </a:r>
          </a:p>
          <a:p>
            <a:pPr lvl="1"/>
            <a:r>
              <a:rPr lang="en-US" dirty="0"/>
              <a:t>Reap the benefits of a fully managed service and remove the complexity of big data and machine learning</a:t>
            </a:r>
          </a:p>
          <a:p>
            <a:r>
              <a:rPr lang="en-US" dirty="0"/>
              <a:t>SERVERLESS INFRASTRUCTURE</a:t>
            </a:r>
          </a:p>
          <a:p>
            <a:pPr lvl="1"/>
            <a:r>
              <a:rPr lang="en-US" dirty="0"/>
              <a:t>Databricks’ </a:t>
            </a:r>
            <a:r>
              <a:rPr lang="en-US" dirty="0" err="1"/>
              <a:t>serverless</a:t>
            </a:r>
            <a:r>
              <a:rPr lang="en-US" dirty="0"/>
              <a:t> and highly elastic cloud service is designed to remove operational complexity while ensuring reliability and cost efficiency at scale</a:t>
            </a:r>
          </a:p>
          <a:p>
            <a:r>
              <a:rPr lang="en-US" dirty="0"/>
              <a:t>OPERATE AT MASSIVE SCALE</a:t>
            </a:r>
          </a:p>
          <a:p>
            <a:pPr lvl="1"/>
            <a:r>
              <a:rPr lang="en-US" dirty="0"/>
              <a:t>Without limits globally</a:t>
            </a:r>
          </a:p>
        </p:txBody>
      </p:sp>
      <p:sp>
        <p:nvSpPr>
          <p:cNvPr id="3" name="Title 2">
            <a:extLst>
              <a:ext uri="{FF2B5EF4-FFF2-40B4-BE49-F238E27FC236}">
                <a16:creationId xmlns:a16="http://schemas.microsoft.com/office/drawing/2014/main" id="{1AA5E8C9-F1E7-4E7A-B4D0-B84437D43C90}"/>
              </a:ext>
            </a:extLst>
          </p:cNvPr>
          <p:cNvSpPr>
            <a:spLocks noGrp="1"/>
          </p:cNvSpPr>
          <p:nvPr>
            <p:ph type="title"/>
          </p:nvPr>
        </p:nvSpPr>
        <p:spPr/>
        <p:txBody>
          <a:bodyPr/>
          <a:lstStyle/>
          <a:p>
            <a:r>
              <a:rPr lang="en-US" dirty="0"/>
              <a:t>Optimized Databricks Runtime Engine </a:t>
            </a:r>
          </a:p>
        </p:txBody>
      </p:sp>
      <p:grpSp>
        <p:nvGrpSpPr>
          <p:cNvPr id="38" name="Group 37">
            <a:extLst>
              <a:ext uri="{FF2B5EF4-FFF2-40B4-BE49-F238E27FC236}">
                <a16:creationId xmlns:a16="http://schemas.microsoft.com/office/drawing/2014/main" id="{B825F90D-9FE4-44F8-A015-EE225214030C}"/>
              </a:ext>
            </a:extLst>
          </p:cNvPr>
          <p:cNvGrpSpPr/>
          <p:nvPr/>
        </p:nvGrpSpPr>
        <p:grpSpPr>
          <a:xfrm>
            <a:off x="6284901" y="1833155"/>
            <a:ext cx="5596725" cy="3975462"/>
            <a:chOff x="2740512" y="1257570"/>
            <a:chExt cx="6559026" cy="4659003"/>
          </a:xfrm>
        </p:grpSpPr>
        <p:sp>
          <p:nvSpPr>
            <p:cNvPr id="40" name="Freeform 4">
              <a:extLst>
                <a:ext uri="{FF2B5EF4-FFF2-40B4-BE49-F238E27FC236}">
                  <a16:creationId xmlns:a16="http://schemas.microsoft.com/office/drawing/2014/main" id="{81BFC289-8A07-45FD-B582-1945D69A67C4}"/>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1" name="Freeform 4">
              <a:extLst>
                <a:ext uri="{FF2B5EF4-FFF2-40B4-BE49-F238E27FC236}">
                  <a16:creationId xmlns:a16="http://schemas.microsoft.com/office/drawing/2014/main" id="{AE422A0D-0A1C-4FC7-9B2A-C0B74F7232EA}"/>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42" name="Group 41">
              <a:extLst>
                <a:ext uri="{FF2B5EF4-FFF2-40B4-BE49-F238E27FC236}">
                  <a16:creationId xmlns:a16="http://schemas.microsoft.com/office/drawing/2014/main" id="{41B39842-BD7D-4228-B418-66A983FF0F72}"/>
                </a:ext>
              </a:extLst>
            </p:cNvPr>
            <p:cNvGrpSpPr/>
            <p:nvPr/>
          </p:nvGrpSpPr>
          <p:grpSpPr>
            <a:xfrm>
              <a:off x="3571135" y="4969331"/>
              <a:ext cx="411025" cy="476588"/>
              <a:chOff x="1271588" y="5613400"/>
              <a:chExt cx="517525" cy="600076"/>
            </a:xfrm>
            <a:solidFill>
              <a:schemeClr val="tx2"/>
            </a:solidFill>
          </p:grpSpPr>
          <p:sp>
            <p:nvSpPr>
              <p:cNvPr id="143" name="Freeform 83">
                <a:extLst>
                  <a:ext uri="{FF2B5EF4-FFF2-40B4-BE49-F238E27FC236}">
                    <a16:creationId xmlns:a16="http://schemas.microsoft.com/office/drawing/2014/main" id="{676CCD96-9695-4A3F-A753-6FF17D48801F}"/>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4" name="Freeform 84">
                <a:extLst>
                  <a:ext uri="{FF2B5EF4-FFF2-40B4-BE49-F238E27FC236}">
                    <a16:creationId xmlns:a16="http://schemas.microsoft.com/office/drawing/2014/main" id="{531A8DDE-5362-4FFA-8D33-F97855387D7B}"/>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5" name="Freeform 85">
                <a:extLst>
                  <a:ext uri="{FF2B5EF4-FFF2-40B4-BE49-F238E27FC236}">
                    <a16:creationId xmlns:a16="http://schemas.microsoft.com/office/drawing/2014/main" id="{0EA9968F-03D1-4A33-B327-F6D9689E2CCE}"/>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3" name="Freeform 86">
              <a:extLst>
                <a:ext uri="{FF2B5EF4-FFF2-40B4-BE49-F238E27FC236}">
                  <a16:creationId xmlns:a16="http://schemas.microsoft.com/office/drawing/2014/main" id="{86EB0D8B-35C9-4B2B-B79A-7AAAED243484}"/>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 name="Rectangle 43">
              <a:extLst>
                <a:ext uri="{FF2B5EF4-FFF2-40B4-BE49-F238E27FC236}">
                  <a16:creationId xmlns:a16="http://schemas.microsoft.com/office/drawing/2014/main" id="{648B0F15-AB1B-4504-A2C2-96CAC012A536}"/>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69" name="Rectangle 68">
              <a:extLst>
                <a:ext uri="{FF2B5EF4-FFF2-40B4-BE49-F238E27FC236}">
                  <a16:creationId xmlns:a16="http://schemas.microsoft.com/office/drawing/2014/main" id="{A3357160-5479-4875-9085-110C365A9F82}"/>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70" name="Rectangle 69">
              <a:extLst>
                <a:ext uri="{FF2B5EF4-FFF2-40B4-BE49-F238E27FC236}">
                  <a16:creationId xmlns:a16="http://schemas.microsoft.com/office/drawing/2014/main" id="{D8D874E4-F78B-4ECA-B1A6-A3CE8A114BF4}"/>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71" name="Freeform 2">
              <a:extLst>
                <a:ext uri="{FF2B5EF4-FFF2-40B4-BE49-F238E27FC236}">
                  <a16:creationId xmlns:a16="http://schemas.microsoft.com/office/drawing/2014/main" id="{E5F449D8-F8A6-4780-A8A0-FCD6633EB964}"/>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 name="Rectangle 71">
              <a:extLst>
                <a:ext uri="{FF2B5EF4-FFF2-40B4-BE49-F238E27FC236}">
                  <a16:creationId xmlns:a16="http://schemas.microsoft.com/office/drawing/2014/main" id="{65B1B625-5784-416D-82C6-235F5530733B}"/>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73" name="Rectangle 72">
              <a:extLst>
                <a:ext uri="{FF2B5EF4-FFF2-40B4-BE49-F238E27FC236}">
                  <a16:creationId xmlns:a16="http://schemas.microsoft.com/office/drawing/2014/main" id="{2F6E52A5-14A7-46B0-9A7D-B1CFA3FD4BD9}"/>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4" name="Freeform 2">
              <a:extLst>
                <a:ext uri="{FF2B5EF4-FFF2-40B4-BE49-F238E27FC236}">
                  <a16:creationId xmlns:a16="http://schemas.microsoft.com/office/drawing/2014/main" id="{ACF88207-D5FB-432A-B45A-80BC9290F77E}"/>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75" name="Picture 74">
              <a:extLst>
                <a:ext uri="{FF2B5EF4-FFF2-40B4-BE49-F238E27FC236}">
                  <a16:creationId xmlns:a16="http://schemas.microsoft.com/office/drawing/2014/main" id="{A9F22E16-0F5F-404D-B74C-9D78F58E1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76" name="TextBox 75">
              <a:extLst>
                <a:ext uri="{FF2B5EF4-FFF2-40B4-BE49-F238E27FC236}">
                  <a16:creationId xmlns:a16="http://schemas.microsoft.com/office/drawing/2014/main" id="{52D9D3E5-90E9-45F5-9B6F-91DA0B060CA5}"/>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77" name="Rectangle 76">
              <a:extLst>
                <a:ext uri="{FF2B5EF4-FFF2-40B4-BE49-F238E27FC236}">
                  <a16:creationId xmlns:a16="http://schemas.microsoft.com/office/drawing/2014/main" id="{32F50987-8555-469F-964C-516C7A606468}"/>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78" name="Rectangle 77">
              <a:extLst>
                <a:ext uri="{FF2B5EF4-FFF2-40B4-BE49-F238E27FC236}">
                  <a16:creationId xmlns:a16="http://schemas.microsoft.com/office/drawing/2014/main" id="{49A90687-85E4-405D-A470-0B5A770C1420}"/>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79" name="Rectangle 78">
              <a:extLst>
                <a:ext uri="{FF2B5EF4-FFF2-40B4-BE49-F238E27FC236}">
                  <a16:creationId xmlns:a16="http://schemas.microsoft.com/office/drawing/2014/main" id="{9BC5B0AC-596A-4C6C-9AC6-E018F21A8AB7}"/>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80" name="Rectangle 79">
              <a:extLst>
                <a:ext uri="{FF2B5EF4-FFF2-40B4-BE49-F238E27FC236}">
                  <a16:creationId xmlns:a16="http://schemas.microsoft.com/office/drawing/2014/main" id="{FE384C06-237D-47CF-9E12-C39A838534E0}"/>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1" name="Group 80">
              <a:extLst>
                <a:ext uri="{FF2B5EF4-FFF2-40B4-BE49-F238E27FC236}">
                  <a16:creationId xmlns:a16="http://schemas.microsoft.com/office/drawing/2014/main" id="{B646AF60-64D8-4D73-8999-8F5A8FBC7FA9}"/>
                </a:ext>
              </a:extLst>
            </p:cNvPr>
            <p:cNvGrpSpPr/>
            <p:nvPr/>
          </p:nvGrpSpPr>
          <p:grpSpPr>
            <a:xfrm>
              <a:off x="3575726" y="2228197"/>
              <a:ext cx="509188" cy="399948"/>
              <a:chOff x="8339328" y="268334"/>
              <a:chExt cx="780544" cy="613088"/>
            </a:xfrm>
          </p:grpSpPr>
          <p:sp>
            <p:nvSpPr>
              <p:cNvPr id="141" name="Freeform 17">
                <a:extLst>
                  <a:ext uri="{FF2B5EF4-FFF2-40B4-BE49-F238E27FC236}">
                    <a16:creationId xmlns:a16="http://schemas.microsoft.com/office/drawing/2014/main" id="{BC47A776-71FF-45DF-8510-16CF99178453}"/>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42" name="Freeform 5">
                <a:extLst>
                  <a:ext uri="{FF2B5EF4-FFF2-40B4-BE49-F238E27FC236}">
                    <a16:creationId xmlns:a16="http://schemas.microsoft.com/office/drawing/2014/main" id="{35ABB9A8-0CA0-41D0-AD16-2017E61145FF}"/>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94E7FEBC-4EBF-4EA8-9081-9204A6FE49E0}"/>
                </a:ext>
              </a:extLst>
            </p:cNvPr>
            <p:cNvGrpSpPr/>
            <p:nvPr/>
          </p:nvGrpSpPr>
          <p:grpSpPr>
            <a:xfrm>
              <a:off x="5707879" y="2284173"/>
              <a:ext cx="502920" cy="361358"/>
              <a:chOff x="10268712" y="1254226"/>
              <a:chExt cx="804672" cy="578172"/>
            </a:xfrm>
          </p:grpSpPr>
          <p:grpSp>
            <p:nvGrpSpPr>
              <p:cNvPr id="133" name="Group 11">
                <a:extLst>
                  <a:ext uri="{FF2B5EF4-FFF2-40B4-BE49-F238E27FC236}">
                    <a16:creationId xmlns:a16="http://schemas.microsoft.com/office/drawing/2014/main" id="{E8219ADF-0102-403A-944C-061FEF3C9AE5}"/>
                  </a:ext>
                </a:extLst>
              </p:cNvPr>
              <p:cNvGrpSpPr>
                <a:grpSpLocks noChangeAspect="1"/>
              </p:cNvGrpSpPr>
              <p:nvPr/>
            </p:nvGrpSpPr>
            <p:grpSpPr bwMode="auto">
              <a:xfrm>
                <a:off x="10607090" y="1257647"/>
                <a:ext cx="466294" cy="507929"/>
                <a:chOff x="3861" y="4291602"/>
                <a:chExt cx="112" cy="244433"/>
              </a:xfrm>
            </p:grpSpPr>
            <p:sp>
              <p:nvSpPr>
                <p:cNvPr id="135" name="Freeform 12">
                  <a:extLst>
                    <a:ext uri="{FF2B5EF4-FFF2-40B4-BE49-F238E27FC236}">
                      <a16:creationId xmlns:a16="http://schemas.microsoft.com/office/drawing/2014/main" id="{FCE06714-9EC3-49E2-B35F-540D7E2F789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6" name="Line 13">
                  <a:extLst>
                    <a:ext uri="{FF2B5EF4-FFF2-40B4-BE49-F238E27FC236}">
                      <a16:creationId xmlns:a16="http://schemas.microsoft.com/office/drawing/2014/main" id="{1B4DD3BA-1F0B-4EFF-8D5E-5D96F7BB2023}"/>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7" name="Line 14">
                  <a:extLst>
                    <a:ext uri="{FF2B5EF4-FFF2-40B4-BE49-F238E27FC236}">
                      <a16:creationId xmlns:a16="http://schemas.microsoft.com/office/drawing/2014/main" id="{63485E87-ADA8-4050-B703-E10F2CEFF0A9}"/>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8" name="Line 15">
                  <a:extLst>
                    <a:ext uri="{FF2B5EF4-FFF2-40B4-BE49-F238E27FC236}">
                      <a16:creationId xmlns:a16="http://schemas.microsoft.com/office/drawing/2014/main" id="{77E23CA8-111E-4724-85D1-1523FF0AC32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9" name="Line 16">
                  <a:extLst>
                    <a:ext uri="{FF2B5EF4-FFF2-40B4-BE49-F238E27FC236}">
                      <a16:creationId xmlns:a16="http://schemas.microsoft.com/office/drawing/2014/main" id="{ED5EBD74-06D3-4670-B5F3-F83C68F568D0}"/>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0" name="Line 17">
                  <a:extLst>
                    <a:ext uri="{FF2B5EF4-FFF2-40B4-BE49-F238E27FC236}">
                      <a16:creationId xmlns:a16="http://schemas.microsoft.com/office/drawing/2014/main" id="{90E11B3A-F1F0-4800-8BA6-0C4E3B1BAAF6}"/>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34" name="Freeform 5">
                <a:extLst>
                  <a:ext uri="{FF2B5EF4-FFF2-40B4-BE49-F238E27FC236}">
                    <a16:creationId xmlns:a16="http://schemas.microsoft.com/office/drawing/2014/main" id="{F916F85B-69D2-44CF-AA26-1B2E9C9D829D}"/>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3" name="Group 82">
              <a:extLst>
                <a:ext uri="{FF2B5EF4-FFF2-40B4-BE49-F238E27FC236}">
                  <a16:creationId xmlns:a16="http://schemas.microsoft.com/office/drawing/2014/main" id="{86C08AE7-AD3E-407E-8AE1-393179CAAA07}"/>
                </a:ext>
              </a:extLst>
            </p:cNvPr>
            <p:cNvGrpSpPr/>
            <p:nvPr/>
          </p:nvGrpSpPr>
          <p:grpSpPr>
            <a:xfrm>
              <a:off x="7978217" y="2234285"/>
              <a:ext cx="554668" cy="377171"/>
              <a:chOff x="9151662" y="1184065"/>
              <a:chExt cx="554668" cy="377171"/>
            </a:xfrm>
          </p:grpSpPr>
          <p:grpSp>
            <p:nvGrpSpPr>
              <p:cNvPr id="127" name="Group 4">
                <a:extLst>
                  <a:ext uri="{FF2B5EF4-FFF2-40B4-BE49-F238E27FC236}">
                    <a16:creationId xmlns:a16="http://schemas.microsoft.com/office/drawing/2014/main" id="{F8A42286-4AE1-40C0-8FED-3A4BB468ADCF}"/>
                  </a:ext>
                </a:extLst>
              </p:cNvPr>
              <p:cNvGrpSpPr>
                <a:grpSpLocks noChangeAspect="1"/>
              </p:cNvGrpSpPr>
              <p:nvPr/>
            </p:nvGrpSpPr>
            <p:grpSpPr bwMode="auto">
              <a:xfrm>
                <a:off x="9396633" y="1190427"/>
                <a:ext cx="309697" cy="302323"/>
                <a:chOff x="1759" y="236"/>
                <a:chExt cx="252" cy="246"/>
              </a:xfrm>
              <a:noFill/>
            </p:grpSpPr>
            <p:sp>
              <p:nvSpPr>
                <p:cNvPr id="129" name="Freeform 5">
                  <a:extLst>
                    <a:ext uri="{FF2B5EF4-FFF2-40B4-BE49-F238E27FC236}">
                      <a16:creationId xmlns:a16="http://schemas.microsoft.com/office/drawing/2014/main" id="{1C89F6CD-09C4-42F7-BD09-3441B5C99F80}"/>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Rectangle 6">
                  <a:extLst>
                    <a:ext uri="{FF2B5EF4-FFF2-40B4-BE49-F238E27FC236}">
                      <a16:creationId xmlns:a16="http://schemas.microsoft.com/office/drawing/2014/main" id="{11694E86-B27F-4970-8467-4AB0B763F3C9}"/>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Rectangle 7">
                  <a:extLst>
                    <a:ext uri="{FF2B5EF4-FFF2-40B4-BE49-F238E27FC236}">
                      <a16:creationId xmlns:a16="http://schemas.microsoft.com/office/drawing/2014/main" id="{CFB76083-961F-41A8-AE23-C94C7566AD8B}"/>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Rectangle 8">
                  <a:extLst>
                    <a:ext uri="{FF2B5EF4-FFF2-40B4-BE49-F238E27FC236}">
                      <a16:creationId xmlns:a16="http://schemas.microsoft.com/office/drawing/2014/main" id="{E7B2E3FC-5399-478B-8B4A-C1B44938819E}"/>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28" name="Freeform 5">
                <a:extLst>
                  <a:ext uri="{FF2B5EF4-FFF2-40B4-BE49-F238E27FC236}">
                    <a16:creationId xmlns:a16="http://schemas.microsoft.com/office/drawing/2014/main" id="{817FCD73-08F5-4BCA-85B5-BCB9C5E46DDB}"/>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84" name="Straight Arrow Connector 83">
              <a:extLst>
                <a:ext uri="{FF2B5EF4-FFF2-40B4-BE49-F238E27FC236}">
                  <a16:creationId xmlns:a16="http://schemas.microsoft.com/office/drawing/2014/main" id="{D030207F-2820-4B3A-8F34-EF4A81F64E01}"/>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59FE121-BFF9-4B00-974D-AD349454C5B2}"/>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ECBBCA0E-5A8D-464D-BA42-707438F85182}"/>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87" name="Rectangle 86">
              <a:extLst>
                <a:ext uri="{FF2B5EF4-FFF2-40B4-BE49-F238E27FC236}">
                  <a16:creationId xmlns:a16="http://schemas.microsoft.com/office/drawing/2014/main" id="{F66A0270-0056-444F-BA1D-199E502BABB3}"/>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88" name="Rectangle 87">
              <a:extLst>
                <a:ext uri="{FF2B5EF4-FFF2-40B4-BE49-F238E27FC236}">
                  <a16:creationId xmlns:a16="http://schemas.microsoft.com/office/drawing/2014/main" id="{90C342C4-8764-41EC-B958-CCCA17C78300}"/>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89" name="Rectangle 88">
              <a:extLst>
                <a:ext uri="{FF2B5EF4-FFF2-40B4-BE49-F238E27FC236}">
                  <a16:creationId xmlns:a16="http://schemas.microsoft.com/office/drawing/2014/main" id="{21035F54-7932-4344-9FB1-DFC56C77C6FA}"/>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90" name="Oval 89">
              <a:extLst>
                <a:ext uri="{FF2B5EF4-FFF2-40B4-BE49-F238E27FC236}">
                  <a16:creationId xmlns:a16="http://schemas.microsoft.com/office/drawing/2014/main" id="{9009A5B4-67A5-44AF-94AA-B3D8564556DF}"/>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Oval 90">
              <a:extLst>
                <a:ext uri="{FF2B5EF4-FFF2-40B4-BE49-F238E27FC236}">
                  <a16:creationId xmlns:a16="http://schemas.microsoft.com/office/drawing/2014/main" id="{CD2FA57B-C605-40D6-B941-723E7666CC88}"/>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2" name="Oval 91">
              <a:extLst>
                <a:ext uri="{FF2B5EF4-FFF2-40B4-BE49-F238E27FC236}">
                  <a16:creationId xmlns:a16="http://schemas.microsoft.com/office/drawing/2014/main" id="{5B0E5F17-7798-4AC3-B8BD-5240C1B73DB4}"/>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3" name="Straight Arrow Connector 92">
              <a:extLst>
                <a:ext uri="{FF2B5EF4-FFF2-40B4-BE49-F238E27FC236}">
                  <a16:creationId xmlns:a16="http://schemas.microsoft.com/office/drawing/2014/main" id="{A59DF8F5-8F18-4602-902D-27D97B47B7A8}"/>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E5FA47-9079-4EC7-8026-FCF64F9A97BE}"/>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ABD11682-08A2-4900-AFA0-50EC9315D9D1}"/>
                </a:ext>
              </a:extLst>
            </p:cNvPr>
            <p:cNvGrpSpPr/>
            <p:nvPr/>
          </p:nvGrpSpPr>
          <p:grpSpPr>
            <a:xfrm>
              <a:off x="5731391" y="3637098"/>
              <a:ext cx="400544" cy="400542"/>
              <a:chOff x="2335756" y="3558618"/>
              <a:chExt cx="318744" cy="318742"/>
            </a:xfrm>
          </p:grpSpPr>
          <p:sp>
            <p:nvSpPr>
              <p:cNvPr id="125" name="Freeform 22">
                <a:extLst>
                  <a:ext uri="{FF2B5EF4-FFF2-40B4-BE49-F238E27FC236}">
                    <a16:creationId xmlns:a16="http://schemas.microsoft.com/office/drawing/2014/main" id="{548BE560-46F9-4591-B51A-62D007818531}"/>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6" name="Oval 125">
                <a:extLst>
                  <a:ext uri="{FF2B5EF4-FFF2-40B4-BE49-F238E27FC236}">
                    <a16:creationId xmlns:a16="http://schemas.microsoft.com/office/drawing/2014/main" id="{351AA5BB-F4D9-4170-BB66-378895D43886}"/>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A65FAB60-52E9-488F-A447-81B2784956E9}"/>
                </a:ext>
              </a:extLst>
            </p:cNvPr>
            <p:cNvGrpSpPr/>
            <p:nvPr/>
          </p:nvGrpSpPr>
          <p:grpSpPr>
            <a:xfrm>
              <a:off x="7892893" y="3639538"/>
              <a:ext cx="435200" cy="395663"/>
              <a:chOff x="4530976" y="2990126"/>
              <a:chExt cx="231285" cy="210274"/>
            </a:xfrm>
          </p:grpSpPr>
          <p:sp>
            <p:nvSpPr>
              <p:cNvPr id="121" name="Freeform 5">
                <a:extLst>
                  <a:ext uri="{FF2B5EF4-FFF2-40B4-BE49-F238E27FC236}">
                    <a16:creationId xmlns:a16="http://schemas.microsoft.com/office/drawing/2014/main" id="{43425BA0-1BC2-45FA-83AD-D51B2862162F}"/>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2" name="Group 121">
                <a:extLst>
                  <a:ext uri="{FF2B5EF4-FFF2-40B4-BE49-F238E27FC236}">
                    <a16:creationId xmlns:a16="http://schemas.microsoft.com/office/drawing/2014/main" id="{54267852-BEDD-4F9D-B916-23CAB4B222B2}"/>
                  </a:ext>
                </a:extLst>
              </p:cNvPr>
              <p:cNvGrpSpPr/>
              <p:nvPr/>
            </p:nvGrpSpPr>
            <p:grpSpPr>
              <a:xfrm>
                <a:off x="4646619" y="3052306"/>
                <a:ext cx="0" cy="122254"/>
                <a:chOff x="4791447" y="2616042"/>
                <a:chExt cx="0" cy="1427764"/>
              </a:xfrm>
            </p:grpSpPr>
            <p:cxnSp>
              <p:nvCxnSpPr>
                <p:cNvPr id="123" name="Straight Connector 122">
                  <a:extLst>
                    <a:ext uri="{FF2B5EF4-FFF2-40B4-BE49-F238E27FC236}">
                      <a16:creationId xmlns:a16="http://schemas.microsoft.com/office/drawing/2014/main" id="{3EDDC28A-DDDB-4A4E-9973-FDAC1D7BE997}"/>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2079A2E-610B-4DB5-AFD5-F75224BA6799}"/>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7" name="Group 96">
              <a:extLst>
                <a:ext uri="{FF2B5EF4-FFF2-40B4-BE49-F238E27FC236}">
                  <a16:creationId xmlns:a16="http://schemas.microsoft.com/office/drawing/2014/main" id="{E28041BD-4607-4A8E-B24A-B0075CC65D8D}"/>
                </a:ext>
              </a:extLst>
            </p:cNvPr>
            <p:cNvGrpSpPr/>
            <p:nvPr/>
          </p:nvGrpSpPr>
          <p:grpSpPr>
            <a:xfrm>
              <a:off x="8146596" y="4932273"/>
              <a:ext cx="612740" cy="486364"/>
              <a:chOff x="4223626" y="2353385"/>
              <a:chExt cx="1173971" cy="931848"/>
            </a:xfrm>
          </p:grpSpPr>
          <p:grpSp>
            <p:nvGrpSpPr>
              <p:cNvPr id="98" name="Group 97">
                <a:extLst>
                  <a:ext uri="{FF2B5EF4-FFF2-40B4-BE49-F238E27FC236}">
                    <a16:creationId xmlns:a16="http://schemas.microsoft.com/office/drawing/2014/main" id="{63C6EE4D-3A6E-404B-8D0C-E434ED8EB3A4}"/>
                  </a:ext>
                </a:extLst>
              </p:cNvPr>
              <p:cNvGrpSpPr/>
              <p:nvPr/>
            </p:nvGrpSpPr>
            <p:grpSpPr>
              <a:xfrm>
                <a:off x="4273550" y="2402418"/>
                <a:ext cx="1079500" cy="840315"/>
                <a:chOff x="4273550" y="2402418"/>
                <a:chExt cx="1079500" cy="840315"/>
              </a:xfrm>
            </p:grpSpPr>
            <p:cxnSp>
              <p:nvCxnSpPr>
                <p:cNvPr id="107" name="Straight Connector 106">
                  <a:extLst>
                    <a:ext uri="{FF2B5EF4-FFF2-40B4-BE49-F238E27FC236}">
                      <a16:creationId xmlns:a16="http://schemas.microsoft.com/office/drawing/2014/main" id="{EFE2CB61-28A8-4173-A87A-4DBB26212D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8" name="Straight Connector 107">
                  <a:extLst>
                    <a:ext uri="{FF2B5EF4-FFF2-40B4-BE49-F238E27FC236}">
                      <a16:creationId xmlns:a16="http://schemas.microsoft.com/office/drawing/2014/main" id="{29E427DF-C61F-423E-BF6E-ACE3DA89705A}"/>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9" name="Straight Connector 108">
                  <a:extLst>
                    <a:ext uri="{FF2B5EF4-FFF2-40B4-BE49-F238E27FC236}">
                      <a16:creationId xmlns:a16="http://schemas.microsoft.com/office/drawing/2014/main" id="{47668C81-1644-4D39-B9D8-7DB4766DE331}"/>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0" name="Straight Connector 109">
                  <a:extLst>
                    <a:ext uri="{FF2B5EF4-FFF2-40B4-BE49-F238E27FC236}">
                      <a16:creationId xmlns:a16="http://schemas.microsoft.com/office/drawing/2014/main" id="{E0F8F22A-B368-45A7-8022-EB5DAF00D3C2}"/>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1" name="Straight Connector 110">
                  <a:extLst>
                    <a:ext uri="{FF2B5EF4-FFF2-40B4-BE49-F238E27FC236}">
                      <a16:creationId xmlns:a16="http://schemas.microsoft.com/office/drawing/2014/main" id="{5CAEC2F6-08BD-4A2D-89BF-F780ED8433D3}"/>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2" name="Straight Connector 111">
                  <a:extLst>
                    <a:ext uri="{FF2B5EF4-FFF2-40B4-BE49-F238E27FC236}">
                      <a16:creationId xmlns:a16="http://schemas.microsoft.com/office/drawing/2014/main" id="{16092DB6-D0A8-4434-86D8-10495E1DDC6E}"/>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3" name="Straight Connector 112">
                  <a:extLst>
                    <a:ext uri="{FF2B5EF4-FFF2-40B4-BE49-F238E27FC236}">
                      <a16:creationId xmlns:a16="http://schemas.microsoft.com/office/drawing/2014/main" id="{0ACED51D-290E-4F51-9E63-8CB1B1665C6E}"/>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4" name="Straight Connector 113">
                  <a:extLst>
                    <a:ext uri="{FF2B5EF4-FFF2-40B4-BE49-F238E27FC236}">
                      <a16:creationId xmlns:a16="http://schemas.microsoft.com/office/drawing/2014/main" id="{D0640AE5-B9E2-4292-A576-2BA414A1094E}"/>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5" name="Straight Connector 114">
                  <a:extLst>
                    <a:ext uri="{FF2B5EF4-FFF2-40B4-BE49-F238E27FC236}">
                      <a16:creationId xmlns:a16="http://schemas.microsoft.com/office/drawing/2014/main" id="{F8D192C6-1094-42D1-9B6F-17E4E02ABD5C}"/>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6" name="Straight Connector 115">
                  <a:extLst>
                    <a:ext uri="{FF2B5EF4-FFF2-40B4-BE49-F238E27FC236}">
                      <a16:creationId xmlns:a16="http://schemas.microsoft.com/office/drawing/2014/main" id="{E3B26DD6-030A-4996-839B-AC8D7C10D56D}"/>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7" name="Straight Connector 116">
                  <a:extLst>
                    <a:ext uri="{FF2B5EF4-FFF2-40B4-BE49-F238E27FC236}">
                      <a16:creationId xmlns:a16="http://schemas.microsoft.com/office/drawing/2014/main" id="{4B748072-E590-4EAD-BDDF-481B236CB641}"/>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8" name="Straight Connector 117">
                  <a:extLst>
                    <a:ext uri="{FF2B5EF4-FFF2-40B4-BE49-F238E27FC236}">
                      <a16:creationId xmlns:a16="http://schemas.microsoft.com/office/drawing/2014/main" id="{6C7A30F1-DA50-47AF-AB24-7479132ED847}"/>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9" name="Straight Connector 118">
                  <a:extLst>
                    <a:ext uri="{FF2B5EF4-FFF2-40B4-BE49-F238E27FC236}">
                      <a16:creationId xmlns:a16="http://schemas.microsoft.com/office/drawing/2014/main" id="{3EB5B922-7A89-48F4-87AB-EC232F1E8977}"/>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0" name="Straight Connector 119">
                  <a:extLst>
                    <a:ext uri="{FF2B5EF4-FFF2-40B4-BE49-F238E27FC236}">
                      <a16:creationId xmlns:a16="http://schemas.microsoft.com/office/drawing/2014/main" id="{9B31135D-40FD-4213-B6A9-5575B3A63421}"/>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99" name="Oval 19">
                <a:extLst>
                  <a:ext uri="{FF2B5EF4-FFF2-40B4-BE49-F238E27FC236}">
                    <a16:creationId xmlns:a16="http://schemas.microsoft.com/office/drawing/2014/main" id="{EB55BA3A-A034-4394-B83C-9551F7ABE369}"/>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0" name="Oval 19">
                <a:extLst>
                  <a:ext uri="{FF2B5EF4-FFF2-40B4-BE49-F238E27FC236}">
                    <a16:creationId xmlns:a16="http://schemas.microsoft.com/office/drawing/2014/main" id="{AFCB22DA-B4FC-4CC6-B2E7-656D0903EBF1}"/>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1" name="Oval 19">
                <a:extLst>
                  <a:ext uri="{FF2B5EF4-FFF2-40B4-BE49-F238E27FC236}">
                    <a16:creationId xmlns:a16="http://schemas.microsoft.com/office/drawing/2014/main" id="{4EA7D669-D814-46C6-B4B3-0F66ED8F2BFA}"/>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2" name="Oval 19">
                <a:extLst>
                  <a:ext uri="{FF2B5EF4-FFF2-40B4-BE49-F238E27FC236}">
                    <a16:creationId xmlns:a16="http://schemas.microsoft.com/office/drawing/2014/main" id="{9943924E-A274-49A8-84E0-6C4B340A3303}"/>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3" name="Oval 19">
                <a:extLst>
                  <a:ext uri="{FF2B5EF4-FFF2-40B4-BE49-F238E27FC236}">
                    <a16:creationId xmlns:a16="http://schemas.microsoft.com/office/drawing/2014/main" id="{D797326D-CBDC-4AF9-AA34-0EFAA2D64247}"/>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4" name="Oval 19">
                <a:extLst>
                  <a:ext uri="{FF2B5EF4-FFF2-40B4-BE49-F238E27FC236}">
                    <a16:creationId xmlns:a16="http://schemas.microsoft.com/office/drawing/2014/main" id="{12A59609-4D57-4D89-914D-DD6A8C92358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5" name="Oval 19">
                <a:extLst>
                  <a:ext uri="{FF2B5EF4-FFF2-40B4-BE49-F238E27FC236}">
                    <a16:creationId xmlns:a16="http://schemas.microsoft.com/office/drawing/2014/main" id="{8075B33A-E001-468C-806A-57EC3B27B459}"/>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6" name="Oval 19">
                <a:extLst>
                  <a:ext uri="{FF2B5EF4-FFF2-40B4-BE49-F238E27FC236}">
                    <a16:creationId xmlns:a16="http://schemas.microsoft.com/office/drawing/2014/main" id="{8C001A8F-0AA8-4124-8493-C7EC91E5E5B9}"/>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146" name="Rectangle 145">
            <a:extLst>
              <a:ext uri="{FF2B5EF4-FFF2-40B4-BE49-F238E27FC236}">
                <a16:creationId xmlns:a16="http://schemas.microsoft.com/office/drawing/2014/main" id="{45884E38-841A-4E2D-8BF7-6EB66F2E480A}"/>
              </a:ext>
            </a:extLst>
          </p:cNvPr>
          <p:cNvSpPr/>
          <p:nvPr/>
        </p:nvSpPr>
        <p:spPr bwMode="auto">
          <a:xfrm>
            <a:off x="6315803" y="2184968"/>
            <a:ext cx="5506083" cy="2435648"/>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83190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206">
            <a:extLst>
              <a:ext uri="{FF2B5EF4-FFF2-40B4-BE49-F238E27FC236}">
                <a16:creationId xmlns:a16="http://schemas.microsoft.com/office/drawing/2014/main" id="{F6B680C1-1FAC-47B6-BD48-F1675E8601F4}"/>
              </a:ext>
            </a:extLst>
          </p:cNvPr>
          <p:cNvSpPr/>
          <p:nvPr/>
        </p:nvSpPr>
        <p:spPr bwMode="auto">
          <a:xfrm>
            <a:off x="6061325" y="3500770"/>
            <a:ext cx="816328" cy="191846"/>
          </a:xfrm>
          <a:prstGeom prst="rect">
            <a:avLst/>
          </a:prstGeom>
          <a:solidFill>
            <a:schemeClr val="tx2">
              <a:lumMod val="10000"/>
              <a:lumOff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D899DF09-083F-4378-92F0-AF3C5EEF3B1D}"/>
              </a:ext>
            </a:extLst>
          </p:cNvPr>
          <p:cNvSpPr/>
          <p:nvPr/>
        </p:nvSpPr>
        <p:spPr bwMode="auto">
          <a:xfrm>
            <a:off x="1421107" y="1562236"/>
            <a:ext cx="8175437"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p:cNvSpPr/>
          <p:nvPr/>
        </p:nvSpPr>
        <p:spPr bwMode="auto">
          <a:xfrm>
            <a:off x="7843472" y="176498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211" name="Rectangle 210"/>
          <p:cNvSpPr/>
          <p:nvPr/>
        </p:nvSpPr>
        <p:spPr bwMode="auto">
          <a:xfrm>
            <a:off x="5836449" y="176498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247" name="Rectangle 246"/>
          <p:cNvSpPr/>
          <p:nvPr/>
        </p:nvSpPr>
        <p:spPr>
          <a:xfrm>
            <a:off x="6018701" y="3471650"/>
            <a:ext cx="1381617" cy="577081"/>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Databricks</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HDInsight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grpSp>
        <p:nvGrpSpPr>
          <p:cNvPr id="146" name="Group 145">
            <a:extLst>
              <a:ext uri="{FF2B5EF4-FFF2-40B4-BE49-F238E27FC236}">
                <a16:creationId xmlns:a16="http://schemas.microsoft.com/office/drawing/2014/main" id="{FD4F785E-13EE-401F-B737-01B931C8EA1B}"/>
              </a:ext>
            </a:extLst>
          </p:cNvPr>
          <p:cNvGrpSpPr/>
          <p:nvPr/>
        </p:nvGrpSpPr>
        <p:grpSpPr>
          <a:xfrm>
            <a:off x="1865833" y="2162815"/>
            <a:ext cx="7490307" cy="485042"/>
            <a:chOff x="7610409" y="2970243"/>
            <a:chExt cx="2834774" cy="181750"/>
          </a:xfrm>
        </p:grpSpPr>
        <p:sp>
          <p:nvSpPr>
            <p:cNvPr id="159" name="Cylinder 828">
              <a:extLst>
                <a:ext uri="{FF2B5EF4-FFF2-40B4-BE49-F238E27FC236}">
                  <a16:creationId xmlns:a16="http://schemas.microsoft.com/office/drawing/2014/main" id="{E385AFD8-155B-4B8D-A7D8-09EF70937F72}"/>
                </a:ext>
              </a:extLst>
            </p:cNvPr>
            <p:cNvSpPr/>
            <p:nvPr/>
          </p:nvSpPr>
          <p:spPr bwMode="auto">
            <a:xfrm rot="5400000">
              <a:off x="7563247" y="3017405"/>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160" name="Cylinder 828">
              <a:extLst>
                <a:ext uri="{FF2B5EF4-FFF2-40B4-BE49-F238E27FC236}">
                  <a16:creationId xmlns:a16="http://schemas.microsoft.com/office/drawing/2014/main" id="{78458FC6-2F78-4E6C-A659-7463EE1E81E4}"/>
                </a:ext>
              </a:extLst>
            </p:cNvPr>
            <p:cNvSpPr/>
            <p:nvPr/>
          </p:nvSpPr>
          <p:spPr bwMode="auto">
            <a:xfrm rot="5400000">
              <a:off x="8960965" y="1688423"/>
              <a:ext cx="155640" cy="2746360"/>
            </a:xfrm>
            <a:prstGeom prst="can">
              <a:avLst>
                <a:gd name="adj" fmla="val 17907"/>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166" name="Cylinder 828">
              <a:extLst>
                <a:ext uri="{FF2B5EF4-FFF2-40B4-BE49-F238E27FC236}">
                  <a16:creationId xmlns:a16="http://schemas.microsoft.com/office/drawing/2014/main" id="{C06923E3-0412-414A-992E-6EBE19F7BB92}"/>
                </a:ext>
              </a:extLst>
            </p:cNvPr>
            <p:cNvSpPr/>
            <p:nvPr/>
          </p:nvSpPr>
          <p:spPr bwMode="auto">
            <a:xfrm rot="5400000">
              <a:off x="10310597" y="3017407"/>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258" name="TextBox 257"/>
          <p:cNvSpPr txBox="1"/>
          <p:nvPr/>
        </p:nvSpPr>
        <p:spPr>
          <a:xfrm>
            <a:off x="467317" y="3715619"/>
            <a:ext cx="77328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Custom</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apps</a:t>
            </a:r>
          </a:p>
        </p:txBody>
      </p:sp>
      <p:sp>
        <p:nvSpPr>
          <p:cNvPr id="260" name="TextBox 259"/>
          <p:cNvSpPr txBox="1"/>
          <p:nvPr/>
        </p:nvSpPr>
        <p:spPr>
          <a:xfrm>
            <a:off x="467317" y="4989482"/>
            <a:ext cx="96741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Sensors </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and devices</a:t>
            </a:r>
          </a:p>
        </p:txBody>
      </p:sp>
      <p:sp>
        <p:nvSpPr>
          <p:cNvPr id="266" name="Rectangle 265"/>
          <p:cNvSpPr/>
          <p:nvPr/>
        </p:nvSpPr>
        <p:spPr bwMode="auto">
          <a:xfrm>
            <a:off x="3792268" y="1764981"/>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285" name="Rectangle 284"/>
          <p:cNvSpPr/>
          <p:nvPr/>
        </p:nvSpPr>
        <p:spPr>
          <a:xfrm>
            <a:off x="4238450" y="3543606"/>
            <a:ext cx="860592"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Blobs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Lake</a:t>
            </a:r>
          </a:p>
        </p:txBody>
      </p:sp>
      <p:sp>
        <p:nvSpPr>
          <p:cNvPr id="293" name="Rectangle 292"/>
          <p:cNvSpPr/>
          <p:nvPr/>
        </p:nvSpPr>
        <p:spPr bwMode="auto">
          <a:xfrm>
            <a:off x="1836751" y="1764981"/>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296" name="Rectangle 295"/>
          <p:cNvSpPr/>
          <p:nvPr/>
        </p:nvSpPr>
        <p:spPr>
          <a:xfrm>
            <a:off x="2377344" y="2212984"/>
            <a:ext cx="2858648" cy="392415"/>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movement, pipelines &amp; orchestration)</a:t>
            </a:r>
          </a:p>
        </p:txBody>
      </p:sp>
      <p:sp>
        <p:nvSpPr>
          <p:cNvPr id="232" name="Rectangle 231"/>
          <p:cNvSpPr/>
          <p:nvPr/>
        </p:nvSpPr>
        <p:spPr>
          <a:xfrm>
            <a:off x="6022885" y="4600136"/>
            <a:ext cx="983964" cy="415498"/>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Learning </a:t>
            </a:r>
          </a:p>
        </p:txBody>
      </p:sp>
      <p:sp>
        <p:nvSpPr>
          <p:cNvPr id="291" name="Rectangle 290"/>
          <p:cNvSpPr/>
          <p:nvPr/>
        </p:nvSpPr>
        <p:spPr>
          <a:xfrm>
            <a:off x="8223812" y="2930112"/>
            <a:ext cx="891207"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Cosmos DB</a:t>
            </a:r>
          </a:p>
        </p:txBody>
      </p:sp>
      <p:sp>
        <p:nvSpPr>
          <p:cNvPr id="288" name="Rectangle 287"/>
          <p:cNvSpPr/>
          <p:nvPr/>
        </p:nvSpPr>
        <p:spPr>
          <a:xfrm>
            <a:off x="8223812" y="4241928"/>
            <a:ext cx="981625" cy="40011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Data Warehouse</a:t>
            </a:r>
          </a:p>
        </p:txBody>
      </p:sp>
      <p:sp>
        <p:nvSpPr>
          <p:cNvPr id="320" name="Rectangle 319"/>
          <p:cNvSpPr/>
          <p:nvPr/>
        </p:nvSpPr>
        <p:spPr>
          <a:xfrm>
            <a:off x="8223813" y="5009301"/>
            <a:ext cx="1212890" cy="246221"/>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Analysis Services</a:t>
            </a:r>
          </a:p>
        </p:txBody>
      </p:sp>
      <p:cxnSp>
        <p:nvCxnSpPr>
          <p:cNvPr id="99" name="Straight Arrow Connector 98">
            <a:extLst>
              <a:ext uri="{FF2B5EF4-FFF2-40B4-BE49-F238E27FC236}">
                <a16:creationId xmlns:a16="http://schemas.microsoft.com/office/drawing/2014/main" id="{3DA45D05-3D3C-489C-B3FB-784A8CEE1315}"/>
              </a:ext>
            </a:extLst>
          </p:cNvPr>
          <p:cNvCxnSpPr>
            <a:cxnSpLocks/>
          </p:cNvCxnSpPr>
          <p:nvPr/>
        </p:nvCxnSpPr>
        <p:spPr>
          <a:xfrm>
            <a:off x="5024799" y="3742796"/>
            <a:ext cx="63225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013178E-3A1F-4BAA-933F-D0A7D111DCB2}"/>
              </a:ext>
            </a:extLst>
          </p:cNvPr>
          <p:cNvCxnSpPr>
            <a:cxnSpLocks/>
          </p:cNvCxnSpPr>
          <p:nvPr/>
        </p:nvCxnSpPr>
        <p:spPr>
          <a:xfrm>
            <a:off x="9205437" y="3071949"/>
            <a:ext cx="73800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4E24056-F253-428D-AE21-91B82ED3BE5F}"/>
              </a:ext>
            </a:extLst>
          </p:cNvPr>
          <p:cNvCxnSpPr>
            <a:cxnSpLocks/>
          </p:cNvCxnSpPr>
          <p:nvPr/>
        </p:nvCxnSpPr>
        <p:spPr>
          <a:xfrm>
            <a:off x="8559920" y="4705208"/>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39E508F-DB6A-4235-BEBE-08E3BBA79DB4}"/>
              </a:ext>
            </a:extLst>
          </p:cNvPr>
          <p:cNvCxnSpPr>
            <a:cxnSpLocks/>
          </p:cNvCxnSpPr>
          <p:nvPr/>
        </p:nvCxnSpPr>
        <p:spPr>
          <a:xfrm>
            <a:off x="9387696" y="5129556"/>
            <a:ext cx="555746"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CBE449-AAD4-4EAA-A353-FB4F462B1CE8}"/>
              </a:ext>
            </a:extLst>
          </p:cNvPr>
          <p:cNvCxnSpPr>
            <a:cxnSpLocks/>
          </p:cNvCxnSpPr>
          <p:nvPr/>
        </p:nvCxnSpPr>
        <p:spPr>
          <a:xfrm>
            <a:off x="6877652" y="3742796"/>
            <a:ext cx="96582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925AA2-C05D-4BCA-A21C-F20BF3DA8DF2}"/>
              </a:ext>
            </a:extLst>
          </p:cNvPr>
          <p:cNvGrpSpPr/>
          <p:nvPr/>
        </p:nvGrpSpPr>
        <p:grpSpPr>
          <a:xfrm>
            <a:off x="557273" y="4508312"/>
            <a:ext cx="528421" cy="404916"/>
            <a:chOff x="356915" y="4558566"/>
            <a:chExt cx="528421" cy="404916"/>
          </a:xfrm>
        </p:grpSpPr>
        <p:sp>
          <p:nvSpPr>
            <p:cNvPr id="128"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129"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134"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sp>
          <p:nvSpPr>
            <p:cNvPr id="135"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133"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136"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7A79524A-CDB1-416C-BC84-0830844D7619}"/>
              </a:ext>
            </a:extLst>
          </p:cNvPr>
          <p:cNvGrpSpPr/>
          <p:nvPr/>
        </p:nvGrpSpPr>
        <p:grpSpPr>
          <a:xfrm>
            <a:off x="557273" y="3281064"/>
            <a:ext cx="469737" cy="385154"/>
            <a:chOff x="1778647" y="1301093"/>
            <a:chExt cx="307813" cy="252387"/>
          </a:xfrm>
          <a:noFill/>
        </p:grpSpPr>
        <p:grpSp>
          <p:nvGrpSpPr>
            <p:cNvPr id="187" name="Group 186">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190" name="Rectangle 189">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1" name="Rectangle 190">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2" name="Rectangle 191">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3" name="Rectangle 192">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88" name="Straight Connector 187">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89" name="Straight Connector 188">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06" name="Group 105"/>
          <p:cNvGrpSpPr/>
          <p:nvPr/>
        </p:nvGrpSpPr>
        <p:grpSpPr>
          <a:xfrm rot="16200000">
            <a:off x="-275461" y="3620996"/>
            <a:ext cx="3901128" cy="172778"/>
            <a:chOff x="3142887" y="5221476"/>
            <a:chExt cx="781948" cy="172778"/>
          </a:xfrm>
        </p:grpSpPr>
        <p:sp>
          <p:nvSpPr>
            <p:cNvPr id="107" name="Freeform 106"/>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11"/>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42" name="Straight Arrow Connector 241">
            <a:extLst>
              <a:ext uri="{FF2B5EF4-FFF2-40B4-BE49-F238E27FC236}">
                <a16:creationId xmlns:a16="http://schemas.microsoft.com/office/drawing/2014/main" id="{B1F83E43-B438-4CC2-9C70-2EA0E3C0D346}"/>
              </a:ext>
            </a:extLst>
          </p:cNvPr>
          <p:cNvCxnSpPr>
            <a:cxnSpLocks/>
          </p:cNvCxnSpPr>
          <p:nvPr/>
        </p:nvCxnSpPr>
        <p:spPr>
          <a:xfrm>
            <a:off x="9086563" y="4443687"/>
            <a:ext cx="85687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9E813E0-412C-4A79-92EA-2E01CAB62435}"/>
              </a:ext>
            </a:extLst>
          </p:cNvPr>
          <p:cNvCxnSpPr>
            <a:cxnSpLocks/>
          </p:cNvCxnSpPr>
          <p:nvPr/>
        </p:nvCxnSpPr>
        <p:spPr>
          <a:xfrm>
            <a:off x="6381287" y="4083563"/>
            <a:ext cx="0" cy="518104"/>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1234332F-CF2C-4E51-B83A-3F9A1E4F4E69}"/>
              </a:ext>
            </a:extLst>
          </p:cNvPr>
          <p:cNvSpPr/>
          <p:nvPr/>
        </p:nvSpPr>
        <p:spPr>
          <a:xfrm>
            <a:off x="2242430" y="4579578"/>
            <a:ext cx="971585" cy="415498"/>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cxnSp>
        <p:nvCxnSpPr>
          <p:cNvPr id="176" name="Straight Arrow Connector 175">
            <a:extLst>
              <a:ext uri="{FF2B5EF4-FFF2-40B4-BE49-F238E27FC236}">
                <a16:creationId xmlns:a16="http://schemas.microsoft.com/office/drawing/2014/main" id="{237BF570-83FA-45B2-9D97-83277C1D369D}"/>
              </a:ext>
            </a:extLst>
          </p:cNvPr>
          <p:cNvCxnSpPr>
            <a:cxnSpLocks/>
          </p:cNvCxnSpPr>
          <p:nvPr/>
        </p:nvCxnSpPr>
        <p:spPr>
          <a:xfrm>
            <a:off x="2773830" y="3757818"/>
            <a:ext cx="106051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9D79C7B-4D95-4676-AF76-A342F365709C}"/>
              </a:ext>
            </a:extLst>
          </p:cNvPr>
          <p:cNvSpPr/>
          <p:nvPr/>
        </p:nvSpPr>
        <p:spPr>
          <a:xfrm>
            <a:off x="8223812" y="3627725"/>
            <a:ext cx="1163884"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Database</a:t>
            </a:r>
          </a:p>
        </p:txBody>
      </p:sp>
      <p:cxnSp>
        <p:nvCxnSpPr>
          <p:cNvPr id="183" name="Straight Arrow Connector 182">
            <a:extLst>
              <a:ext uri="{FF2B5EF4-FFF2-40B4-BE49-F238E27FC236}">
                <a16:creationId xmlns:a16="http://schemas.microsoft.com/office/drawing/2014/main" id="{9293B4D1-A604-4045-B92A-E8D9EBF0494D}"/>
              </a:ext>
            </a:extLst>
          </p:cNvPr>
          <p:cNvCxnSpPr>
            <a:cxnSpLocks/>
          </p:cNvCxnSpPr>
          <p:nvPr/>
        </p:nvCxnSpPr>
        <p:spPr>
          <a:xfrm>
            <a:off x="9276369" y="3757818"/>
            <a:ext cx="66707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5D8FE7D-B2EB-4D3C-95D3-25D5D1A49754}"/>
              </a:ext>
            </a:extLst>
          </p:cNvPr>
          <p:cNvCxnSpPr>
            <a:cxnSpLocks/>
          </p:cNvCxnSpPr>
          <p:nvPr/>
        </p:nvCxnSpPr>
        <p:spPr>
          <a:xfrm>
            <a:off x="8559920" y="3897772"/>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A4A6BBE-8BF6-4DC6-B035-7DCE23D7EEB3}"/>
              </a:ext>
            </a:extLst>
          </p:cNvPr>
          <p:cNvCxnSpPr>
            <a:cxnSpLocks/>
          </p:cNvCxnSpPr>
          <p:nvPr/>
        </p:nvCxnSpPr>
        <p:spPr>
          <a:xfrm>
            <a:off x="8559920" y="3245233"/>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61C6692B-58A5-4E9B-A5CB-63A6E3C09744}"/>
              </a:ext>
            </a:extLst>
          </p:cNvPr>
          <p:cNvGrpSpPr/>
          <p:nvPr/>
        </p:nvGrpSpPr>
        <p:grpSpPr>
          <a:xfrm>
            <a:off x="10091938" y="1764981"/>
            <a:ext cx="1627965" cy="3821788"/>
            <a:chOff x="9888738" y="1697248"/>
            <a:chExt cx="1627965" cy="3821788"/>
          </a:xfrm>
        </p:grpSpPr>
        <p:grpSp>
          <p:nvGrpSpPr>
            <p:cNvPr id="277" name="Group 276">
              <a:extLst>
                <a:ext uri="{FF2B5EF4-FFF2-40B4-BE49-F238E27FC236}">
                  <a16:creationId xmlns:a16="http://schemas.microsoft.com/office/drawing/2014/main" id="{50E4ACD9-D4C9-4C86-AA94-F48231962823}"/>
                </a:ext>
              </a:extLst>
            </p:cNvPr>
            <p:cNvGrpSpPr/>
            <p:nvPr/>
          </p:nvGrpSpPr>
          <p:grpSpPr>
            <a:xfrm>
              <a:off x="9888738" y="2321508"/>
              <a:ext cx="1627965" cy="3197528"/>
              <a:chOff x="9890197" y="2012459"/>
              <a:chExt cx="1647758" cy="3499846"/>
            </a:xfrm>
          </p:grpSpPr>
          <p:sp>
            <p:nvSpPr>
              <p:cNvPr id="299" name="Shape 101"/>
              <p:cNvSpPr txBox="1"/>
              <p:nvPr/>
            </p:nvSpPr>
            <p:spPr>
              <a:xfrm>
                <a:off x="9950280" y="5234427"/>
                <a:ext cx="1534447" cy="277878"/>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sp>
            <p:nvSpPr>
              <p:cNvPr id="308" name="Shape 101"/>
              <p:cNvSpPr txBox="1"/>
              <p:nvPr/>
            </p:nvSpPr>
            <p:spPr>
              <a:xfrm>
                <a:off x="9890197" y="2997577"/>
                <a:ext cx="1647758" cy="277878"/>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Predictive apps</a:t>
                </a:r>
              </a:p>
            </p:txBody>
          </p:sp>
          <p:grpSp>
            <p:nvGrpSpPr>
              <p:cNvPr id="141" name="Group 140">
                <a:extLst>
                  <a:ext uri="{FF2B5EF4-FFF2-40B4-BE49-F238E27FC236}">
                    <a16:creationId xmlns:a16="http://schemas.microsoft.com/office/drawing/2014/main" id="{22E8DFDF-851C-4A6F-81C3-B619382A1014}"/>
                  </a:ext>
                </a:extLst>
              </p:cNvPr>
              <p:cNvGrpSpPr/>
              <p:nvPr/>
            </p:nvGrpSpPr>
            <p:grpSpPr>
              <a:xfrm>
                <a:off x="10295203" y="2012459"/>
                <a:ext cx="825028" cy="901901"/>
                <a:chOff x="9095124" y="3288299"/>
                <a:chExt cx="916056" cy="1001411"/>
              </a:xfrm>
            </p:grpSpPr>
            <p:grpSp>
              <p:nvGrpSpPr>
                <p:cNvPr id="142" name="Group 141">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162"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3"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4"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5"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157"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8"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4"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7"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8"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49" name="Group 148">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154"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0"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152"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3"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B9405865-ED16-4FD1-84FE-0C0FB359E8AA}"/>
                  </a:ext>
                </a:extLst>
              </p:cNvPr>
              <p:cNvGrpSpPr/>
              <p:nvPr/>
            </p:nvGrpSpPr>
            <p:grpSpPr>
              <a:xfrm>
                <a:off x="10362583" y="4585161"/>
                <a:ext cx="677513" cy="576345"/>
                <a:chOff x="10725498" y="5087603"/>
                <a:chExt cx="498940" cy="424437"/>
              </a:xfrm>
            </p:grpSpPr>
            <p:sp>
              <p:nvSpPr>
                <p:cNvPr id="194" name="graph_2">
                  <a:extLst>
                    <a:ext uri="{FF2B5EF4-FFF2-40B4-BE49-F238E27FC236}">
                      <a16:creationId xmlns:a16="http://schemas.microsoft.com/office/drawing/2014/main" id="{55D37732-EEBF-4B63-B2DB-EC15152E8E3E}"/>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F6BAF35B-F1C6-47AB-B29C-ED6C9DC63ED7}"/>
                    </a:ext>
                  </a:extLst>
                </p:cNvPr>
                <p:cNvGrpSpPr/>
                <p:nvPr/>
              </p:nvGrpSpPr>
              <p:grpSpPr>
                <a:xfrm>
                  <a:off x="10725498" y="5087603"/>
                  <a:ext cx="498940" cy="424437"/>
                  <a:chOff x="10725498" y="5087603"/>
                  <a:chExt cx="498940" cy="424437"/>
                </a:xfrm>
              </p:grpSpPr>
              <p:sp>
                <p:nvSpPr>
                  <p:cNvPr id="198" name="Rectangle 9">
                    <a:extLst>
                      <a:ext uri="{FF2B5EF4-FFF2-40B4-BE49-F238E27FC236}">
                        <a16:creationId xmlns:a16="http://schemas.microsoft.com/office/drawing/2014/main" id="{C94AE980-EB38-46BD-8FB2-9D3E3E57FD52}"/>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9" name="Line 10">
                    <a:extLst>
                      <a:ext uri="{FF2B5EF4-FFF2-40B4-BE49-F238E27FC236}">
                        <a16:creationId xmlns:a16="http://schemas.microsoft.com/office/drawing/2014/main" id="{0CD8DEDD-5B74-45A7-A005-61BFAD569DF3}"/>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0" name="Oval 11">
                    <a:extLst>
                      <a:ext uri="{FF2B5EF4-FFF2-40B4-BE49-F238E27FC236}">
                        <a16:creationId xmlns:a16="http://schemas.microsoft.com/office/drawing/2014/main" id="{DF3C3C4E-8CFF-4176-A7D9-971EDB16533A}"/>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1" name="Oval 12">
                    <a:extLst>
                      <a:ext uri="{FF2B5EF4-FFF2-40B4-BE49-F238E27FC236}">
                        <a16:creationId xmlns:a16="http://schemas.microsoft.com/office/drawing/2014/main" id="{F46D44F1-B6E5-4C02-80E4-0FF710690B3F}"/>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2" name="Oval 13">
                    <a:extLst>
                      <a:ext uri="{FF2B5EF4-FFF2-40B4-BE49-F238E27FC236}">
                        <a16:creationId xmlns:a16="http://schemas.microsoft.com/office/drawing/2014/main" id="{439A2BC6-7F24-4009-A587-F12B6D45166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sp>
            <p:nvSpPr>
              <p:cNvPr id="238" name="Shape 101">
                <a:extLst>
                  <a:ext uri="{FF2B5EF4-FFF2-40B4-BE49-F238E27FC236}">
                    <a16:creationId xmlns:a16="http://schemas.microsoft.com/office/drawing/2014/main" id="{B2737DD1-7D22-451D-A367-0EDC6532EE0B}"/>
                  </a:ext>
                </a:extLst>
              </p:cNvPr>
              <p:cNvSpPr txBox="1"/>
              <p:nvPr/>
            </p:nvSpPr>
            <p:spPr>
              <a:xfrm>
                <a:off x="9946442" y="4104917"/>
                <a:ext cx="1534447" cy="277878"/>
              </a:xfrm>
              <a:prstGeom prst="rect">
                <a:avLst/>
              </a:prstGeom>
              <a:noFill/>
              <a:ln>
                <a:noFill/>
              </a:ln>
            </p:spPr>
            <p:txBody>
              <a:bodyPr wrap="square"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Operational reports</a:t>
                </a:r>
              </a:p>
            </p:txBody>
          </p:sp>
          <p:grpSp>
            <p:nvGrpSpPr>
              <p:cNvPr id="28" name="Group 27">
                <a:extLst>
                  <a:ext uri="{FF2B5EF4-FFF2-40B4-BE49-F238E27FC236}">
                    <a16:creationId xmlns:a16="http://schemas.microsoft.com/office/drawing/2014/main" id="{1DD3BEF8-F2D3-4A68-9B30-12258C9969AC}"/>
                  </a:ext>
                </a:extLst>
              </p:cNvPr>
              <p:cNvGrpSpPr/>
              <p:nvPr/>
            </p:nvGrpSpPr>
            <p:grpSpPr>
              <a:xfrm>
                <a:off x="10349269" y="3465702"/>
                <a:ext cx="677513" cy="576345"/>
                <a:chOff x="10295202" y="3465702"/>
                <a:chExt cx="677513" cy="576345"/>
              </a:xfrm>
            </p:grpSpPr>
            <p:grpSp>
              <p:nvGrpSpPr>
                <p:cNvPr id="231" name="Group 230">
                  <a:extLst>
                    <a:ext uri="{FF2B5EF4-FFF2-40B4-BE49-F238E27FC236}">
                      <a16:creationId xmlns:a16="http://schemas.microsoft.com/office/drawing/2014/main" id="{2B6089EC-A82E-4D63-94B4-56F7B0236774}"/>
                    </a:ext>
                  </a:extLst>
                </p:cNvPr>
                <p:cNvGrpSpPr/>
                <p:nvPr/>
              </p:nvGrpSpPr>
              <p:grpSpPr>
                <a:xfrm>
                  <a:off x="10295202" y="3465702"/>
                  <a:ext cx="677513" cy="576345"/>
                  <a:chOff x="10725498" y="5087603"/>
                  <a:chExt cx="498940" cy="424437"/>
                </a:xfrm>
              </p:grpSpPr>
              <p:sp>
                <p:nvSpPr>
                  <p:cNvPr id="233" name="Rectangle 9">
                    <a:extLst>
                      <a:ext uri="{FF2B5EF4-FFF2-40B4-BE49-F238E27FC236}">
                        <a16:creationId xmlns:a16="http://schemas.microsoft.com/office/drawing/2014/main" id="{64DF5A8B-8562-43DF-A75F-01BE6030547D}"/>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4" name="Line 10">
                    <a:extLst>
                      <a:ext uri="{FF2B5EF4-FFF2-40B4-BE49-F238E27FC236}">
                        <a16:creationId xmlns:a16="http://schemas.microsoft.com/office/drawing/2014/main" id="{55D2C6BD-31EC-43D4-8BD4-3D073D4A0B42}"/>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5" name="Oval 11">
                    <a:extLst>
                      <a:ext uri="{FF2B5EF4-FFF2-40B4-BE49-F238E27FC236}">
                        <a16:creationId xmlns:a16="http://schemas.microsoft.com/office/drawing/2014/main" id="{2FB7F8B0-3B91-4436-BCE0-C9174BA3C4C6}"/>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6" name="Oval 12">
                    <a:extLst>
                      <a:ext uri="{FF2B5EF4-FFF2-40B4-BE49-F238E27FC236}">
                        <a16:creationId xmlns:a16="http://schemas.microsoft.com/office/drawing/2014/main" id="{F482BAFD-6614-47C8-A692-AEF4463D03B6}"/>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7" name="Oval 13">
                    <a:extLst>
                      <a:ext uri="{FF2B5EF4-FFF2-40B4-BE49-F238E27FC236}">
                        <a16:creationId xmlns:a16="http://schemas.microsoft.com/office/drawing/2014/main" id="{64AAA125-35D5-4E98-8591-D42E30551362}"/>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39" name="Rectangle 6">
                  <a:extLst>
                    <a:ext uri="{FF2B5EF4-FFF2-40B4-BE49-F238E27FC236}">
                      <a16:creationId xmlns:a16="http://schemas.microsoft.com/office/drawing/2014/main" id="{E5E9C6B9-DE53-4643-9C4A-7728FC14FABF}"/>
                    </a:ext>
                  </a:extLst>
                </p:cNvPr>
                <p:cNvSpPr>
                  <a:spLocks noChangeArrowheads="1"/>
                </p:cNvSpPr>
                <p:nvPr/>
              </p:nvSpPr>
              <p:spPr bwMode="auto">
                <a:xfrm>
                  <a:off x="10521830" y="3822836"/>
                  <a:ext cx="52858" cy="175091"/>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0" name="Rectangle 7">
                  <a:extLst>
                    <a:ext uri="{FF2B5EF4-FFF2-40B4-BE49-F238E27FC236}">
                      <a16:creationId xmlns:a16="http://schemas.microsoft.com/office/drawing/2014/main" id="{ACD3FB5E-29BB-4681-A71E-6B9903AD0E39}"/>
                    </a:ext>
                  </a:extLst>
                </p:cNvPr>
                <p:cNvSpPr>
                  <a:spLocks noChangeArrowheads="1"/>
                </p:cNvSpPr>
                <p:nvPr/>
              </p:nvSpPr>
              <p:spPr bwMode="auto">
                <a:xfrm>
                  <a:off x="10625894" y="3669218"/>
                  <a:ext cx="54510" cy="328709"/>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1" name="Rectangle 8">
                  <a:extLst>
                    <a:ext uri="{FF2B5EF4-FFF2-40B4-BE49-F238E27FC236}">
                      <a16:creationId xmlns:a16="http://schemas.microsoft.com/office/drawing/2014/main" id="{9D3E2615-C536-4356-B157-AC746377EE72}"/>
                    </a:ext>
                  </a:extLst>
                </p:cNvPr>
                <p:cNvSpPr>
                  <a:spLocks noChangeArrowheads="1"/>
                </p:cNvSpPr>
                <p:nvPr/>
              </p:nvSpPr>
              <p:spPr bwMode="auto">
                <a:xfrm>
                  <a:off x="10731610" y="3736942"/>
                  <a:ext cx="54510" cy="260985"/>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sp>
          <p:nvSpPr>
            <p:cNvPr id="196" name="Rectangle 195">
              <a:extLst>
                <a:ext uri="{FF2B5EF4-FFF2-40B4-BE49-F238E27FC236}">
                  <a16:creationId xmlns:a16="http://schemas.microsoft.com/office/drawing/2014/main" id="{95611ECB-8432-467F-832C-AF9FA82323EC}"/>
                </a:ext>
              </a:extLst>
            </p:cNvPr>
            <p:cNvSpPr/>
            <p:nvPr/>
          </p:nvSpPr>
          <p:spPr bwMode="auto">
            <a:xfrm>
              <a:off x="9960535" y="169724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grpSp>
      <p:sp>
        <p:nvSpPr>
          <p:cNvPr id="3" name="Title 2">
            <a:extLst>
              <a:ext uri="{FF2B5EF4-FFF2-40B4-BE49-F238E27FC236}">
                <a16:creationId xmlns:a16="http://schemas.microsoft.com/office/drawing/2014/main" id="{26F7D452-0040-4DAD-BA87-7BE5B8388923}"/>
              </a:ext>
            </a:extLst>
          </p:cNvPr>
          <p:cNvSpPr>
            <a:spLocks noGrp="1"/>
          </p:cNvSpPr>
          <p:nvPr>
            <p:ph type="title"/>
          </p:nvPr>
        </p:nvSpPr>
        <p:spPr/>
        <p:txBody>
          <a:bodyPr/>
          <a:lstStyle/>
          <a:p>
            <a:pPr defTabSz="914400">
              <a:lnSpc>
                <a:spcPct val="100000"/>
              </a:lnSpc>
            </a:pPr>
            <a:r>
              <a:rPr lang="en-US" sz="2800" spc="500" dirty="0">
                <a:solidFill>
                  <a:srgbClr val="0078D7"/>
                </a:solidFill>
                <a:latin typeface="Segoe UI Semilight" charset="0"/>
                <a:ea typeface=""/>
                <a:cs typeface="Segoe UI Semilight" charset="0"/>
              </a:rPr>
              <a:t>Big Data &amp; Advanced Analytics at a glance</a:t>
            </a:r>
            <a:endParaRPr lang="en-US" sz="2800" spc="500" dirty="0">
              <a:solidFill>
                <a:srgbClr val="0078D7"/>
              </a:solidFill>
              <a:latin typeface="Segoe UI Semilight" charset="0"/>
              <a:cs typeface="Segoe UI Semilight" charset="0"/>
            </a:endParaRPr>
          </a:p>
        </p:txBody>
      </p:sp>
      <p:cxnSp>
        <p:nvCxnSpPr>
          <p:cNvPr id="10" name="Connector: Elbow 9">
            <a:extLst>
              <a:ext uri="{FF2B5EF4-FFF2-40B4-BE49-F238E27FC236}">
                <a16:creationId xmlns:a16="http://schemas.microsoft.com/office/drawing/2014/main" id="{BD3EE901-8B1D-4515-8F43-40D02C09AC24}"/>
              </a:ext>
            </a:extLst>
          </p:cNvPr>
          <p:cNvCxnSpPr>
            <a:cxnSpLocks/>
          </p:cNvCxnSpPr>
          <p:nvPr/>
        </p:nvCxnSpPr>
        <p:spPr>
          <a:xfrm rot="10800000" flipV="1">
            <a:off x="7797312" y="3057069"/>
            <a:ext cx="12700" cy="1384913"/>
          </a:xfrm>
          <a:prstGeom prst="bentConnector3">
            <a:avLst>
              <a:gd name="adj1" fmla="val 1800000"/>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57DD79A-C5E6-4E07-8EFA-42AB880854A1}"/>
              </a:ext>
            </a:extLst>
          </p:cNvPr>
          <p:cNvGrpSpPr>
            <a:grpSpLocks noChangeAspect="1"/>
          </p:cNvGrpSpPr>
          <p:nvPr/>
        </p:nvGrpSpPr>
        <p:grpSpPr bwMode="auto">
          <a:xfrm>
            <a:off x="579957" y="1614888"/>
            <a:ext cx="416196" cy="406286"/>
            <a:chOff x="1759" y="236"/>
            <a:chExt cx="252" cy="246"/>
          </a:xfrm>
          <a:noFill/>
        </p:grpSpPr>
        <p:sp>
          <p:nvSpPr>
            <p:cNvPr id="168"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9" name="Rectangle 168">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Rectangle 177">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79" name="TextBox 178">
            <a:extLst>
              <a:ext uri="{FF2B5EF4-FFF2-40B4-BE49-F238E27FC236}">
                <a16:creationId xmlns:a16="http://schemas.microsoft.com/office/drawing/2014/main" id="{30693531-66D0-45AA-B0FD-1BDFD5C1056A}"/>
              </a:ext>
            </a:extLst>
          </p:cNvPr>
          <p:cNvSpPr txBox="1"/>
          <p:nvPr/>
        </p:nvSpPr>
        <p:spPr>
          <a:xfrm>
            <a:off x="467317" y="2074518"/>
            <a:ext cx="77328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apps</a:t>
            </a:r>
          </a:p>
        </p:txBody>
      </p:sp>
      <p:grpSp>
        <p:nvGrpSpPr>
          <p:cNvPr id="121" name="Group 120">
            <a:extLst>
              <a:ext uri="{FF2B5EF4-FFF2-40B4-BE49-F238E27FC236}">
                <a16:creationId xmlns:a16="http://schemas.microsoft.com/office/drawing/2014/main" id="{5897BC48-3227-4115-B75F-6883BF73317A}"/>
              </a:ext>
            </a:extLst>
          </p:cNvPr>
          <p:cNvGrpSpPr/>
          <p:nvPr/>
        </p:nvGrpSpPr>
        <p:grpSpPr>
          <a:xfrm>
            <a:off x="2146238" y="2287772"/>
            <a:ext cx="231202" cy="232210"/>
            <a:chOff x="5279190" y="5401430"/>
            <a:chExt cx="1101836" cy="1106637"/>
          </a:xfrm>
        </p:grpSpPr>
        <p:sp>
          <p:nvSpPr>
            <p:cNvPr id="122" name="Freeform: Shape 815">
              <a:extLst>
                <a:ext uri="{FF2B5EF4-FFF2-40B4-BE49-F238E27FC236}">
                  <a16:creationId xmlns:a16="http://schemas.microsoft.com/office/drawing/2014/main" id="{01BD0F51-1A3F-43E4-AC48-CFF2C9E8C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3" name="Freeform: Shape 816">
              <a:extLst>
                <a:ext uri="{FF2B5EF4-FFF2-40B4-BE49-F238E27FC236}">
                  <a16:creationId xmlns:a16="http://schemas.microsoft.com/office/drawing/2014/main" id="{EEE7910A-EB26-46F9-A48E-7AD7497142E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4" name="Freeform: Shape 817">
              <a:extLst>
                <a:ext uri="{FF2B5EF4-FFF2-40B4-BE49-F238E27FC236}">
                  <a16:creationId xmlns:a16="http://schemas.microsoft.com/office/drawing/2014/main" id="{5939A067-0BC1-4F76-9BFE-9BC592C09A6D}"/>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5" name="Freeform: Shape 818">
              <a:extLst>
                <a:ext uri="{FF2B5EF4-FFF2-40B4-BE49-F238E27FC236}">
                  <a16:creationId xmlns:a16="http://schemas.microsoft.com/office/drawing/2014/main" id="{0F6D1B4C-5DF2-4346-A194-3D43D4800F1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126" name="Freeform: Shape 819">
              <a:extLst>
                <a:ext uri="{FF2B5EF4-FFF2-40B4-BE49-F238E27FC236}">
                  <a16:creationId xmlns:a16="http://schemas.microsoft.com/office/drawing/2014/main" id="{9A8C1A94-2668-4A35-91C0-77DA46B7CCB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6CF4A718-DEEA-42A8-98B4-2FBF865A2C02}"/>
              </a:ext>
            </a:extLst>
          </p:cNvPr>
          <p:cNvGrpSpPr/>
          <p:nvPr/>
        </p:nvGrpSpPr>
        <p:grpSpPr>
          <a:xfrm>
            <a:off x="7880661" y="4256641"/>
            <a:ext cx="336024" cy="329990"/>
            <a:chOff x="2549926" y="1227604"/>
            <a:chExt cx="5177116" cy="5084148"/>
          </a:xfrm>
        </p:grpSpPr>
        <p:sp>
          <p:nvSpPr>
            <p:cNvPr id="130"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65F9CE2A-AE67-4255-8FCC-BD6DC7AB1B9C}"/>
              </a:ext>
            </a:extLst>
          </p:cNvPr>
          <p:cNvGrpSpPr/>
          <p:nvPr/>
        </p:nvGrpSpPr>
        <p:grpSpPr>
          <a:xfrm>
            <a:off x="3974303" y="3621025"/>
            <a:ext cx="308820" cy="275382"/>
            <a:chOff x="2922017" y="3436258"/>
            <a:chExt cx="1405852" cy="1211942"/>
          </a:xfrm>
        </p:grpSpPr>
        <p:sp>
          <p:nvSpPr>
            <p:cNvPr id="177" name="Hexagon 176">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0" name="Group 179">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182"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10</a:t>
                </a:r>
                <a:b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b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01</a:t>
                </a:r>
              </a:p>
            </p:txBody>
          </p:sp>
          <p:sp>
            <p:nvSpPr>
              <p:cNvPr id="184"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2A0E6F24-23F5-43D6-A1F2-A55E118BF181}"/>
              </a:ext>
            </a:extLst>
          </p:cNvPr>
          <p:cNvGrpSpPr/>
          <p:nvPr/>
        </p:nvGrpSpPr>
        <p:grpSpPr>
          <a:xfrm>
            <a:off x="7863840" y="2938103"/>
            <a:ext cx="350996" cy="302532"/>
            <a:chOff x="8376458" y="5925518"/>
            <a:chExt cx="1045926" cy="901512"/>
          </a:xfrm>
        </p:grpSpPr>
        <p:sp>
          <p:nvSpPr>
            <p:cNvPr id="203"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4"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6"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49B4B3CE-35DC-44A1-9394-C811B17B443D}"/>
              </a:ext>
            </a:extLst>
          </p:cNvPr>
          <p:cNvGrpSpPr/>
          <p:nvPr/>
        </p:nvGrpSpPr>
        <p:grpSpPr>
          <a:xfrm>
            <a:off x="7932840" y="3597095"/>
            <a:ext cx="300771" cy="309224"/>
            <a:chOff x="2776302" y="4657642"/>
            <a:chExt cx="1550488" cy="1594059"/>
          </a:xfrm>
        </p:grpSpPr>
        <p:sp>
          <p:nvSpPr>
            <p:cNvPr id="215"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SQL</a:t>
              </a:r>
            </a:p>
          </p:txBody>
        </p:sp>
        <p:sp>
          <p:nvSpPr>
            <p:cNvPr id="216"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217" name="Group 216">
            <a:extLst>
              <a:ext uri="{FF2B5EF4-FFF2-40B4-BE49-F238E27FC236}">
                <a16:creationId xmlns:a16="http://schemas.microsoft.com/office/drawing/2014/main" id="{359ECD34-5349-4A01-8B12-4716D4AD09EF}"/>
              </a:ext>
            </a:extLst>
          </p:cNvPr>
          <p:cNvGrpSpPr/>
          <p:nvPr/>
        </p:nvGrpSpPr>
        <p:grpSpPr>
          <a:xfrm>
            <a:off x="7907732" y="5048860"/>
            <a:ext cx="294692" cy="229438"/>
            <a:chOff x="2062250" y="1828801"/>
            <a:chExt cx="438091" cy="341085"/>
          </a:xfrm>
        </p:grpSpPr>
        <p:grpSp>
          <p:nvGrpSpPr>
            <p:cNvPr id="218" name="Group 217">
              <a:extLst>
                <a:ext uri="{FF2B5EF4-FFF2-40B4-BE49-F238E27FC236}">
                  <a16:creationId xmlns:a16="http://schemas.microsoft.com/office/drawing/2014/main" id="{214F52F9-C31C-4581-A7A0-869CE47FABE7}"/>
                </a:ext>
              </a:extLst>
            </p:cNvPr>
            <p:cNvGrpSpPr/>
            <p:nvPr/>
          </p:nvGrpSpPr>
          <p:grpSpPr>
            <a:xfrm>
              <a:off x="2062250" y="1828801"/>
              <a:ext cx="180067" cy="140947"/>
              <a:chOff x="2438399" y="1828800"/>
              <a:chExt cx="1923143" cy="1799771"/>
            </a:xfrm>
            <a:noFill/>
          </p:grpSpPr>
          <p:sp>
            <p:nvSpPr>
              <p:cNvPr id="246" name="Rectangle 245">
                <a:extLst>
                  <a:ext uri="{FF2B5EF4-FFF2-40B4-BE49-F238E27FC236}">
                    <a16:creationId xmlns:a16="http://schemas.microsoft.com/office/drawing/2014/main" id="{1D9F5E26-DEC6-4861-AE78-6320594614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8" name="Straight Connector 247">
                <a:extLst>
                  <a:ext uri="{FF2B5EF4-FFF2-40B4-BE49-F238E27FC236}">
                    <a16:creationId xmlns:a16="http://schemas.microsoft.com/office/drawing/2014/main" id="{3C48D113-A7EA-46F2-92F1-74F35C5AE3AB}"/>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CC6DBDA0-BE55-451E-AC0A-5F9089758D69}"/>
                </a:ext>
              </a:extLst>
            </p:cNvPr>
            <p:cNvGrpSpPr/>
            <p:nvPr/>
          </p:nvGrpSpPr>
          <p:grpSpPr>
            <a:xfrm>
              <a:off x="2093480" y="2028939"/>
              <a:ext cx="180067" cy="140947"/>
              <a:chOff x="2438399" y="1828800"/>
              <a:chExt cx="1923143" cy="1799771"/>
            </a:xfrm>
            <a:noFill/>
          </p:grpSpPr>
          <p:sp>
            <p:nvSpPr>
              <p:cNvPr id="230" name="Rectangle 229">
                <a:extLst>
                  <a:ext uri="{FF2B5EF4-FFF2-40B4-BE49-F238E27FC236}">
                    <a16:creationId xmlns:a16="http://schemas.microsoft.com/office/drawing/2014/main" id="{5DF8F080-AEB8-43A1-9E04-5524CC17E710}"/>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0B515CC7-3D8D-435E-AD2E-790630E2ED1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D6757B6C-E89B-44ED-9280-204CD272AE8B}"/>
                </a:ext>
              </a:extLst>
            </p:cNvPr>
            <p:cNvGrpSpPr/>
            <p:nvPr/>
          </p:nvGrpSpPr>
          <p:grpSpPr>
            <a:xfrm>
              <a:off x="2320274" y="1907031"/>
              <a:ext cx="180067" cy="140947"/>
              <a:chOff x="2438399" y="1828800"/>
              <a:chExt cx="1923143" cy="1799771"/>
            </a:xfrm>
            <a:noFill/>
          </p:grpSpPr>
          <p:sp>
            <p:nvSpPr>
              <p:cNvPr id="228" name="Rectangle 227">
                <a:extLst>
                  <a:ext uri="{FF2B5EF4-FFF2-40B4-BE49-F238E27FC236}">
                    <a16:creationId xmlns:a16="http://schemas.microsoft.com/office/drawing/2014/main" id="{82A20462-5D81-4B20-9A1E-F90E8324A66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9" name="Straight Connector 228">
                <a:extLst>
                  <a:ext uri="{FF2B5EF4-FFF2-40B4-BE49-F238E27FC236}">
                    <a16:creationId xmlns:a16="http://schemas.microsoft.com/office/drawing/2014/main" id="{687507D5-9C09-49BB-9D6E-ED4AE035AC6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DE2484B5-6AEE-43EF-AAE1-E8210FF183F4}"/>
                </a:ext>
              </a:extLst>
            </p:cNvPr>
            <p:cNvGrpSpPr/>
            <p:nvPr/>
          </p:nvGrpSpPr>
          <p:grpSpPr>
            <a:xfrm>
              <a:off x="2129218" y="1891046"/>
              <a:ext cx="303775" cy="247510"/>
              <a:chOff x="2129218" y="1898304"/>
              <a:chExt cx="303775" cy="247510"/>
            </a:xfrm>
          </p:grpSpPr>
          <p:sp>
            <p:nvSpPr>
              <p:cNvPr id="222" name="Oval 221">
                <a:extLst>
                  <a:ext uri="{FF2B5EF4-FFF2-40B4-BE49-F238E27FC236}">
                    <a16:creationId xmlns:a16="http://schemas.microsoft.com/office/drawing/2014/main" id="{099C6926-26DD-4125-AA1B-FD0CBB2662D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Oval 222">
                <a:extLst>
                  <a:ext uri="{FF2B5EF4-FFF2-40B4-BE49-F238E27FC236}">
                    <a16:creationId xmlns:a16="http://schemas.microsoft.com/office/drawing/2014/main" id="{79989885-6F8B-4CEA-BD32-A8FE79FECE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Oval 223">
                <a:extLst>
                  <a:ext uri="{FF2B5EF4-FFF2-40B4-BE49-F238E27FC236}">
                    <a16:creationId xmlns:a16="http://schemas.microsoft.com/office/drawing/2014/main" id="{C24F9069-4069-469C-9A4D-A88F0960CAB1}"/>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5" name="Straight Connector 224">
                <a:extLst>
                  <a:ext uri="{FF2B5EF4-FFF2-40B4-BE49-F238E27FC236}">
                    <a16:creationId xmlns:a16="http://schemas.microsoft.com/office/drawing/2014/main" id="{EC37D056-9751-41C1-8B75-2552FDB76182}"/>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79106BF-BE4E-4D22-B4A6-0141C6DF662B}"/>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8B11CF3-40E4-45F6-81B4-5DB6279BCA2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9" name="Group 248">
            <a:extLst>
              <a:ext uri="{FF2B5EF4-FFF2-40B4-BE49-F238E27FC236}">
                <a16:creationId xmlns:a16="http://schemas.microsoft.com/office/drawing/2014/main" id="{C62A5D0A-5A16-4B10-86C8-A4B018550094}"/>
              </a:ext>
            </a:extLst>
          </p:cNvPr>
          <p:cNvGrpSpPr/>
          <p:nvPr/>
        </p:nvGrpSpPr>
        <p:grpSpPr>
          <a:xfrm>
            <a:off x="2020886" y="4658190"/>
            <a:ext cx="248788" cy="257154"/>
            <a:chOff x="6175919" y="4051028"/>
            <a:chExt cx="248788" cy="257154"/>
          </a:xfrm>
        </p:grpSpPr>
        <p:sp>
          <p:nvSpPr>
            <p:cNvPr id="250"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1"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6"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61" name="Rectangle 260"/>
          <p:cNvSpPr/>
          <p:nvPr/>
        </p:nvSpPr>
        <p:spPr>
          <a:xfrm>
            <a:off x="2248716" y="3609444"/>
            <a:ext cx="860592"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Kafka</a:t>
            </a:r>
          </a:p>
        </p:txBody>
      </p:sp>
      <p:grpSp>
        <p:nvGrpSpPr>
          <p:cNvPr id="263" name="Group 262"/>
          <p:cNvGrpSpPr/>
          <p:nvPr/>
        </p:nvGrpSpPr>
        <p:grpSpPr>
          <a:xfrm>
            <a:off x="2089617" y="3585906"/>
            <a:ext cx="171386" cy="291150"/>
            <a:chOff x="10668000" y="1393825"/>
            <a:chExt cx="527050" cy="895350"/>
          </a:xfrm>
        </p:grpSpPr>
        <p:sp>
          <p:nvSpPr>
            <p:cNvPr id="265" name="Oval 264"/>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Oval 266"/>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Oval 267"/>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9" name="Oval 268"/>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0" name="Oval 269"/>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71" name="Straight Connector 270"/>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 name="Graphic 8" descr="Gears">
            <a:extLst>
              <a:ext uri="{FF2B5EF4-FFF2-40B4-BE49-F238E27FC236}">
                <a16:creationId xmlns:a16="http://schemas.microsoft.com/office/drawing/2014/main" id="{A982612A-8544-4616-AD27-E295720C71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216" y="3506574"/>
            <a:ext cx="447063" cy="447063"/>
          </a:xfrm>
          <a:prstGeom prst="rect">
            <a:avLst/>
          </a:prstGeom>
        </p:spPr>
      </p:pic>
      <p:grpSp>
        <p:nvGrpSpPr>
          <p:cNvPr id="208" name="Group 11">
            <a:extLst>
              <a:ext uri="{FF2B5EF4-FFF2-40B4-BE49-F238E27FC236}">
                <a16:creationId xmlns:a16="http://schemas.microsoft.com/office/drawing/2014/main" id="{80D4BD31-643D-4C8C-8BE9-C522C5C8BFC8}"/>
              </a:ext>
            </a:extLst>
          </p:cNvPr>
          <p:cNvGrpSpPr>
            <a:grpSpLocks noChangeAspect="1"/>
          </p:cNvGrpSpPr>
          <p:nvPr/>
        </p:nvGrpSpPr>
        <p:grpSpPr bwMode="auto">
          <a:xfrm>
            <a:off x="5780509" y="4690365"/>
            <a:ext cx="215115" cy="234323"/>
            <a:chOff x="3861" y="4291602"/>
            <a:chExt cx="112" cy="244433"/>
          </a:xfrm>
        </p:grpSpPr>
        <p:sp>
          <p:nvSpPr>
            <p:cNvPr id="209" name="Freeform 12">
              <a:extLst>
                <a:ext uri="{FF2B5EF4-FFF2-40B4-BE49-F238E27FC236}">
                  <a16:creationId xmlns:a16="http://schemas.microsoft.com/office/drawing/2014/main" id="{C510F963-63DC-4E37-A7E4-87995035FED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12" name="Line 13">
              <a:extLst>
                <a:ext uri="{FF2B5EF4-FFF2-40B4-BE49-F238E27FC236}">
                  <a16:creationId xmlns:a16="http://schemas.microsoft.com/office/drawing/2014/main" id="{BE72AFEB-8F89-4A03-B20A-C18C28F6769C}"/>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13" name="Line 14">
              <a:extLst>
                <a:ext uri="{FF2B5EF4-FFF2-40B4-BE49-F238E27FC236}">
                  <a16:creationId xmlns:a16="http://schemas.microsoft.com/office/drawing/2014/main" id="{A0597469-5FEB-4766-BEB0-C5675E7331A5}"/>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43" name="Line 15">
              <a:extLst>
                <a:ext uri="{FF2B5EF4-FFF2-40B4-BE49-F238E27FC236}">
                  <a16:creationId xmlns:a16="http://schemas.microsoft.com/office/drawing/2014/main" id="{52622AA2-2972-4B51-BCEC-F1C9B3D42805}"/>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75" name="Line 16">
              <a:extLst>
                <a:ext uri="{FF2B5EF4-FFF2-40B4-BE49-F238E27FC236}">
                  <a16:creationId xmlns:a16="http://schemas.microsoft.com/office/drawing/2014/main" id="{63059627-DA07-43A3-B996-9F93AEF85387}"/>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76" name="Line 17">
              <a:extLst>
                <a:ext uri="{FF2B5EF4-FFF2-40B4-BE49-F238E27FC236}">
                  <a16:creationId xmlns:a16="http://schemas.microsoft.com/office/drawing/2014/main" id="{EB7F23CE-1FC9-43FA-B246-F2EB088337AD}"/>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sp>
        <p:nvSpPr>
          <p:cNvPr id="2" name="TextBox 1">
            <a:extLst>
              <a:ext uri="{FF2B5EF4-FFF2-40B4-BE49-F238E27FC236}">
                <a16:creationId xmlns:a16="http://schemas.microsoft.com/office/drawing/2014/main" id="{932DFE27-2D0D-4986-BD42-20CFBCE0F05D}"/>
              </a:ext>
            </a:extLst>
          </p:cNvPr>
          <p:cNvSpPr txBox="1"/>
          <p:nvPr/>
        </p:nvSpPr>
        <p:spPr>
          <a:xfrm>
            <a:off x="5515296" y="4945816"/>
            <a:ext cx="1645194" cy="489365"/>
          </a:xfrm>
          <a:prstGeom prst="rect">
            <a:avLst/>
          </a:prstGeom>
          <a:noFill/>
        </p:spPr>
        <p:txBody>
          <a:bodyPr wrap="none" lIns="182880" tIns="146304" rIns="182880" bIns="146304" rtlCol="0">
            <a:spAutoFit/>
          </a:bodyPr>
          <a:lstStyle/>
          <a:p>
            <a:pPr>
              <a:lnSpc>
                <a:spcPct val="90000"/>
              </a:lnSpc>
              <a:spcAft>
                <a:spcPts val="600"/>
              </a:spcAft>
            </a:pPr>
            <a:r>
              <a:rPr lang="en-US" sz="1400" b="1" dirty="0">
                <a:gradFill>
                  <a:gsLst>
                    <a:gs pos="2917">
                      <a:schemeClr val="tx1"/>
                    </a:gs>
                    <a:gs pos="30000">
                      <a:schemeClr val="tx1"/>
                    </a:gs>
                  </a:gsLst>
                  <a:lin ang="5400000" scaled="0"/>
                </a:gradFill>
                <a:latin typeface="Arial" panose="020B0604020202020204" pitchFamily="34" charset="0"/>
                <a:cs typeface="Arial" panose="020B0604020202020204" pitchFamily="34" charset="0"/>
              </a:rPr>
              <a:t>ML Workbench</a:t>
            </a:r>
          </a:p>
        </p:txBody>
      </p:sp>
      <p:pic>
        <p:nvPicPr>
          <p:cNvPr id="5" name="Picture 4">
            <a:extLst>
              <a:ext uri="{FF2B5EF4-FFF2-40B4-BE49-F238E27FC236}">
                <a16:creationId xmlns:a16="http://schemas.microsoft.com/office/drawing/2014/main" id="{8C1BD9F5-CB79-4F4A-889B-348A5F8A81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3969" y="4893332"/>
            <a:ext cx="511111" cy="511111"/>
          </a:xfrm>
          <a:prstGeom prst="rect">
            <a:avLst/>
          </a:prstGeom>
        </p:spPr>
      </p:pic>
      <p:pic>
        <p:nvPicPr>
          <p:cNvPr id="7" name="Picture 6">
            <a:extLst>
              <a:ext uri="{FF2B5EF4-FFF2-40B4-BE49-F238E27FC236}">
                <a16:creationId xmlns:a16="http://schemas.microsoft.com/office/drawing/2014/main" id="{8EBC2999-B433-441A-AF91-9944B5F682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0779" y="2948163"/>
            <a:ext cx="892159" cy="713204"/>
          </a:xfrm>
          <a:prstGeom prst="rect">
            <a:avLst/>
          </a:prstGeom>
        </p:spPr>
      </p:pic>
      <p:sp>
        <p:nvSpPr>
          <p:cNvPr id="252" name="TextBox 251">
            <a:extLst>
              <a:ext uri="{FF2B5EF4-FFF2-40B4-BE49-F238E27FC236}">
                <a16:creationId xmlns:a16="http://schemas.microsoft.com/office/drawing/2014/main" id="{0332456D-414E-4B33-886E-9171B2E76CA8}"/>
              </a:ext>
            </a:extLst>
          </p:cNvPr>
          <p:cNvSpPr txBox="1"/>
          <p:nvPr/>
        </p:nvSpPr>
        <p:spPr>
          <a:xfrm>
            <a:off x="4839341" y="2739223"/>
            <a:ext cx="1406475" cy="704808"/>
          </a:xfrm>
          <a:prstGeom prst="rect">
            <a:avLst/>
          </a:prstGeom>
          <a:noFill/>
        </p:spPr>
        <p:txBody>
          <a:bodyPr wrap="non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latin typeface="Arial" panose="020B0604020202020204" pitchFamily="34" charset="0"/>
                <a:cs typeface="Arial" panose="020B0604020202020204" pitchFamily="34" charset="0"/>
              </a:rPr>
              <a:t>Collaboration </a:t>
            </a:r>
          </a:p>
          <a:p>
            <a:pPr algn="ctr">
              <a:lnSpc>
                <a:spcPct val="90000"/>
              </a:lnSpc>
              <a:spcAft>
                <a:spcPts val="600"/>
              </a:spcAft>
            </a:pPr>
            <a:r>
              <a:rPr lang="en-US" sz="1200" b="1" dirty="0">
                <a:gradFill>
                  <a:gsLst>
                    <a:gs pos="2917">
                      <a:schemeClr val="tx1"/>
                    </a:gs>
                    <a:gs pos="30000">
                      <a:schemeClr val="tx1"/>
                    </a:gs>
                  </a:gsLst>
                  <a:lin ang="5400000" scaled="0"/>
                </a:gradFill>
                <a:latin typeface="Arial" panose="020B0604020202020204" pitchFamily="34" charset="0"/>
                <a:cs typeface="Arial" panose="020B0604020202020204" pitchFamily="34" charset="0"/>
              </a:rPr>
              <a:t>Portal</a:t>
            </a:r>
          </a:p>
        </p:txBody>
      </p:sp>
      <p:cxnSp>
        <p:nvCxnSpPr>
          <p:cNvPr id="12" name="Straight Arrow Connector 11">
            <a:extLst>
              <a:ext uri="{FF2B5EF4-FFF2-40B4-BE49-F238E27FC236}">
                <a16:creationId xmlns:a16="http://schemas.microsoft.com/office/drawing/2014/main" id="{04092B51-EB2D-4CD7-8AEA-B489B8220999}"/>
              </a:ext>
            </a:extLst>
          </p:cNvPr>
          <p:cNvCxnSpPr/>
          <p:nvPr/>
        </p:nvCxnSpPr>
        <p:spPr>
          <a:xfrm>
            <a:off x="5995624" y="3036297"/>
            <a:ext cx="250192" cy="768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21BC609-F033-408B-8E59-B847504684B3}"/>
              </a:ext>
            </a:extLst>
          </p:cNvPr>
          <p:cNvSpPr/>
          <p:nvPr/>
        </p:nvSpPr>
        <p:spPr bwMode="auto">
          <a:xfrm>
            <a:off x="4699819" y="2519982"/>
            <a:ext cx="2851355" cy="1290997"/>
          </a:xfrm>
          <a:prstGeom prst="ellipse">
            <a:avLst/>
          </a:prstGeom>
          <a:no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2583888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10285644" y="3105141"/>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10692067" y="2243660"/>
            <a:ext cx="815118" cy="823994"/>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8488048" y="2435675"/>
            <a:ext cx="756506" cy="652052"/>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6510314" y="3107869"/>
            <a:ext cx="1428598" cy="57708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Mllib</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SparklyR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7649038" y="2816307"/>
            <a:ext cx="72882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9290312" y="2816307"/>
            <a:ext cx="9562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8114143" y="3107869"/>
            <a:ext cx="142859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7224615" y="4032665"/>
            <a:ext cx="3883496" cy="55917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2223154" y="2349006"/>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69240" y="4837252"/>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69241" y="2574058"/>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4977247" y="2816307"/>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9464404" y="4908620"/>
            <a:ext cx="122766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4012021" y="3107869"/>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4600409" y="4823844"/>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133">
            <a:extLst>
              <a:ext uri="{FF2B5EF4-FFF2-40B4-BE49-F238E27FC236}">
                <a16:creationId xmlns:a16="http://schemas.microsoft.com/office/drawing/2014/main" id="{977DD768-FD47-48CD-85E6-8CAADDA0BD91}"/>
              </a:ext>
            </a:extLst>
          </p:cNvPr>
          <p:cNvSpPr/>
          <p:nvPr/>
        </p:nvSpPr>
        <p:spPr>
          <a:xfrm>
            <a:off x="7906689" y="5216011"/>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680364" y="3107869"/>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680364" y="504818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532295" y="4337783"/>
            <a:ext cx="1064771" cy="406286"/>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472963" y="2148701"/>
            <a:ext cx="1167152" cy="34872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4283217" y="2571696"/>
            <a:ext cx="554226" cy="494220"/>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8563366" y="4415746"/>
            <a:ext cx="732312" cy="71916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961237" y="2578463"/>
            <a:ext cx="485337" cy="487453"/>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5800030" y="2122086"/>
            <a:ext cx="1307539" cy="37869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3579975" y="4827388"/>
            <a:ext cx="4767293" cy="57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3579974" y="2818806"/>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2324531" y="2818806"/>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2324531" y="4825722"/>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961237" y="4509903"/>
            <a:ext cx="485337" cy="487453"/>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10366072" y="529580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10773423" y="4591839"/>
            <a:ext cx="669375" cy="52656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6926976" y="2607321"/>
            <a:ext cx="595274" cy="485668"/>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944079"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8264441" y="178073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6436734" y="176262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3899192" y="1770699"/>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2446248" y="1762622"/>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10403867" y="177861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952005"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7187433" y="3673641"/>
            <a:ext cx="1159837" cy="862993"/>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513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24182" y="235807"/>
            <a:ext cx="9859116" cy="1108608"/>
          </a:xfrm>
        </p:spPr>
        <p:txBody>
          <a:bodyPr/>
          <a:lstStyle/>
          <a:p>
            <a:r>
              <a:rPr lang="en-US" dirty="0"/>
              <a:t>Spark Context</a:t>
            </a:r>
          </a:p>
        </p:txBody>
      </p:sp>
      <p:pic>
        <p:nvPicPr>
          <p:cNvPr id="3" name="Picture 2">
            <a:extLst>
              <a:ext uri="{FF2B5EF4-FFF2-40B4-BE49-F238E27FC236}">
                <a16:creationId xmlns:a16="http://schemas.microsoft.com/office/drawing/2014/main" id="{E4C2814B-4A32-4491-A380-F0EF473E6482}"/>
              </a:ext>
            </a:extLst>
          </p:cNvPr>
          <p:cNvPicPr>
            <a:picLocks noChangeAspect="1"/>
          </p:cNvPicPr>
          <p:nvPr/>
        </p:nvPicPr>
        <p:blipFill>
          <a:blip r:embed="rId3"/>
          <a:stretch>
            <a:fillRect/>
          </a:stretch>
        </p:blipFill>
        <p:spPr>
          <a:xfrm>
            <a:off x="524182" y="1912987"/>
            <a:ext cx="11241690" cy="3219451"/>
          </a:xfrm>
          <a:prstGeom prst="rect">
            <a:avLst/>
          </a:prstGeom>
        </p:spPr>
      </p:pic>
    </p:spTree>
    <p:extLst>
      <p:ext uri="{BB962C8B-B14F-4D97-AF65-F5344CB8AC3E}">
        <p14:creationId xmlns:p14="http://schemas.microsoft.com/office/powerpoint/2010/main" val="565839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24416" y="3185486"/>
            <a:ext cx="9859116" cy="1108608"/>
          </a:xfrm>
        </p:spPr>
        <p:txBody>
          <a:bodyPr/>
          <a:lstStyle/>
          <a:p>
            <a:r>
              <a:rPr lang="en-US" dirty="0"/>
              <a:t>Demo</a:t>
            </a:r>
          </a:p>
        </p:txBody>
      </p:sp>
    </p:spTree>
    <p:extLst>
      <p:ext uri="{BB962C8B-B14F-4D97-AF65-F5344CB8AC3E}">
        <p14:creationId xmlns:p14="http://schemas.microsoft.com/office/powerpoint/2010/main" val="3458453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84DFDD-CB7F-444D-8FAC-96478BAB3362}"/>
              </a:ext>
            </a:extLst>
          </p:cNvPr>
          <p:cNvPicPr>
            <a:picLocks noChangeAspect="1"/>
          </p:cNvPicPr>
          <p:nvPr/>
        </p:nvPicPr>
        <p:blipFill>
          <a:blip r:embed="rId3"/>
          <a:stretch>
            <a:fillRect/>
          </a:stretch>
        </p:blipFill>
        <p:spPr>
          <a:xfrm>
            <a:off x="1279883" y="327998"/>
            <a:ext cx="9841034" cy="6348105"/>
          </a:xfrm>
          <a:prstGeom prst="rect">
            <a:avLst/>
          </a:prstGeom>
        </p:spPr>
      </p:pic>
    </p:spTree>
    <p:extLst>
      <p:ext uri="{BB962C8B-B14F-4D97-AF65-F5344CB8AC3E}">
        <p14:creationId xmlns:p14="http://schemas.microsoft.com/office/powerpoint/2010/main" val="281882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19330408"/>
              </p:ext>
            </p:extLst>
          </p:nvPr>
        </p:nvGraphicFramePr>
        <p:xfrm>
          <a:off x="622540" y="1765151"/>
          <a:ext cx="7731046" cy="1483360"/>
        </p:xfrm>
        <a:graphic>
          <a:graphicData uri="http://schemas.openxmlformats.org/drawingml/2006/table">
            <a:tbl>
              <a:tblPr firstRow="1" bandRow="1">
                <a:tableStyleId>{7DF18680-E054-41AD-8BC1-D1AEF772440D}</a:tableStyleId>
              </a:tblPr>
              <a:tblGrid>
                <a:gridCol w="2697416">
                  <a:extLst>
                    <a:ext uri="{9D8B030D-6E8A-4147-A177-3AD203B41FA5}">
                      <a16:colId xmlns:a16="http://schemas.microsoft.com/office/drawing/2014/main" val="1167518619"/>
                    </a:ext>
                  </a:extLst>
                </a:gridCol>
                <a:gridCol w="1971462">
                  <a:extLst>
                    <a:ext uri="{9D8B030D-6E8A-4147-A177-3AD203B41FA5}">
                      <a16:colId xmlns:a16="http://schemas.microsoft.com/office/drawing/2014/main" val="642748219"/>
                    </a:ext>
                  </a:extLst>
                </a:gridCol>
                <a:gridCol w="1403850">
                  <a:extLst>
                    <a:ext uri="{9D8B030D-6E8A-4147-A177-3AD203B41FA5}">
                      <a16:colId xmlns:a16="http://schemas.microsoft.com/office/drawing/2014/main" val="2910191091"/>
                    </a:ext>
                  </a:extLst>
                </a:gridCol>
                <a:gridCol w="1658318">
                  <a:extLst>
                    <a:ext uri="{9D8B030D-6E8A-4147-A177-3AD203B41FA5}">
                      <a16:colId xmlns:a16="http://schemas.microsoft.com/office/drawing/2014/main" val="4239165615"/>
                    </a:ext>
                  </a:extLst>
                </a:gridCol>
              </a:tblGrid>
              <a:tr h="370840">
                <a:tc>
                  <a:txBody>
                    <a:bodyPr/>
                    <a:lstStyle/>
                    <a:p>
                      <a:r>
                        <a:rPr lang="en-US" sz="1800" dirty="0">
                          <a:latin typeface="Segoe UI Light" panose="020B0502040204020203" pitchFamily="34" charset="0"/>
                          <a:cs typeface="Segoe UI Light" panose="020B0502040204020203" pitchFamily="34" charset="0"/>
                        </a:rPr>
                        <a:t>Launch Stage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800" dirty="0">
                          <a:latin typeface="Segoe UI Light" panose="020B0502040204020203" pitchFamily="34" charset="0"/>
                          <a:cs typeface="Segoe UI Light" panose="020B0502040204020203" pitchFamily="34" charset="0"/>
                        </a:rPr>
                        <a:t>Start Date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472C4"/>
                    </a:solidFill>
                  </a:tcPr>
                </a:tc>
                <a:tc>
                  <a:txBody>
                    <a:bodyPr/>
                    <a:lstStyle/>
                    <a:p>
                      <a:r>
                        <a:rPr lang="en-US" sz="1800" dirty="0">
                          <a:latin typeface="Segoe UI Light" panose="020B0502040204020203" pitchFamily="34" charset="0"/>
                          <a:cs typeface="Segoe UI Light" panose="020B0502040204020203" pitchFamily="34" charset="0"/>
                        </a:rPr>
                        <a:t>DBU</a:t>
                      </a:r>
                      <a:r>
                        <a:rPr lang="en-US" sz="1800" baseline="0" dirty="0">
                          <a:latin typeface="Segoe UI Light" panose="020B0502040204020203" pitchFamily="34" charset="0"/>
                          <a:cs typeface="Segoe UI Light" panose="020B0502040204020203" pitchFamily="34" charset="0"/>
                        </a:rPr>
                        <a:t> Pricing</a:t>
                      </a:r>
                      <a:endParaRPr lang="en-US" sz="1800" dirty="0">
                        <a:latin typeface="Segoe UI Light" panose="020B0502040204020203" pitchFamily="34" charset="0"/>
                        <a:cs typeface="Segoe UI Light" panose="020B0502040204020203"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800" dirty="0">
                          <a:latin typeface="Segoe UI Light" panose="020B0502040204020203" pitchFamily="34" charset="0"/>
                          <a:cs typeface="Segoe UI Light" panose="020B0502040204020203" pitchFamily="34" charset="0"/>
                        </a:rPr>
                        <a:t>VM</a:t>
                      </a:r>
                      <a:r>
                        <a:rPr lang="en-US" sz="1800" baseline="0" dirty="0">
                          <a:latin typeface="Segoe UI Light" panose="020B0502040204020203" pitchFamily="34" charset="0"/>
                          <a:cs typeface="Segoe UI Light" panose="020B0502040204020203" pitchFamily="34" charset="0"/>
                        </a:rPr>
                        <a:t> Pricing</a:t>
                      </a:r>
                      <a:endParaRPr lang="en-US" sz="1800" dirty="0">
                        <a:latin typeface="Segoe UI Light" panose="020B0502040204020203" pitchFamily="34" charset="0"/>
                        <a:cs typeface="Segoe UI Light" panose="020B0502040204020203"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26447552"/>
                  </a:ext>
                </a:extLst>
              </a:tr>
              <a:tr h="370840">
                <a:tc>
                  <a:txBody>
                    <a:bodyPr/>
                    <a:lstStyle/>
                    <a:p>
                      <a:r>
                        <a:rPr kumimoji="0" lang="en-US" sz="1800" b="0" i="0" u="none" strike="noStrike" kern="1200" cap="none" spc="-100" normalizeH="0" baseline="0" dirty="0">
                          <a:ln w="3175">
                            <a:noFill/>
                          </a:ln>
                          <a:solidFill>
                            <a:srgbClr val="505050"/>
                          </a:solidFill>
                          <a:effectLst/>
                          <a:uLnTx/>
                          <a:uFillTx/>
                          <a:latin typeface="Segoe UI Light"/>
                          <a:ea typeface="+mn-ea"/>
                          <a:cs typeface="Segoe UI" pitchFamily="34" charset="0"/>
                        </a:rPr>
                        <a:t>Gated public preview </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11/15</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50%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100%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12456856"/>
                  </a:ext>
                </a:extLst>
              </a:tr>
              <a:tr h="370840">
                <a:tc>
                  <a:txBody>
                    <a:bodyPr/>
                    <a:lstStyle/>
                    <a:p>
                      <a:r>
                        <a:rPr kumimoji="0" lang="en-US" sz="1800" b="0" i="0" u="none" strike="noStrike" kern="1200" cap="none" spc="-100" normalizeH="0" baseline="0" dirty="0">
                          <a:ln w="3175">
                            <a:noFill/>
                          </a:ln>
                          <a:solidFill>
                            <a:srgbClr val="505050"/>
                          </a:solidFill>
                          <a:effectLst/>
                          <a:uLnTx/>
                          <a:uFillTx/>
                          <a:latin typeface="Segoe UI Light"/>
                          <a:ea typeface="+mn-ea"/>
                          <a:cs typeface="Segoe UI" pitchFamily="34" charset="0"/>
                        </a:rPr>
                        <a:t>Ungated public preview </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800" b="0" i="0" u="none" strike="noStrike" kern="1200" cap="none" spc="-100" normalizeH="0" baseline="0">
                          <a:ln w="3175">
                            <a:noFill/>
                          </a:ln>
                          <a:solidFill>
                            <a:schemeClr val="bg2">
                              <a:lumMod val="50000"/>
                            </a:schemeClr>
                          </a:solidFill>
                          <a:effectLst/>
                          <a:uLnTx/>
                          <a:uFillTx/>
                          <a:latin typeface="Segoe UI Light"/>
                          <a:ea typeface="+mn-ea"/>
                          <a:cs typeface="Segoe UI" pitchFamily="34" charset="0"/>
                        </a:rPr>
                        <a:t>TBD (~January 2018)</a:t>
                      </a:r>
                      <a:endPar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50%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100%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37197552"/>
                  </a:ext>
                </a:extLst>
              </a:tr>
              <a:tr h="370840">
                <a:tc>
                  <a:txBody>
                    <a:bodyPr/>
                    <a:lstStyle/>
                    <a:p>
                      <a:r>
                        <a:rPr kumimoji="0" lang="en-US" sz="1800" b="0" i="0" u="none" strike="noStrike" kern="1200" cap="none" spc="-100" normalizeH="0" baseline="0" dirty="0">
                          <a:ln w="3175">
                            <a:noFill/>
                          </a:ln>
                          <a:solidFill>
                            <a:srgbClr val="505050"/>
                          </a:solidFill>
                          <a:effectLst/>
                          <a:uLnTx/>
                          <a:uFillTx/>
                          <a:latin typeface="Segoe UI Light"/>
                          <a:ea typeface="+mn-ea"/>
                          <a:cs typeface="Segoe UI" pitchFamily="34" charset="0"/>
                        </a:rPr>
                        <a:t>GA</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TBD (~ March 2018 )</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100%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100%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80888402"/>
                  </a:ext>
                </a:extLst>
              </a:tr>
            </a:tbl>
          </a:graphicData>
        </a:graphic>
      </p:graphicFrame>
      <p:sp>
        <p:nvSpPr>
          <p:cNvPr id="9" name="Title 1">
            <a:extLst>
              <a:ext uri="{FF2B5EF4-FFF2-40B4-BE49-F238E27FC236}">
                <a16:creationId xmlns:a16="http://schemas.microsoft.com/office/drawing/2014/main" id="{A30ACC4C-4F55-4185-B9D6-F1DFEFB6D7BA}"/>
              </a:ext>
            </a:extLst>
          </p:cNvPr>
          <p:cNvSpPr txBox="1">
            <a:spLocks/>
          </p:cNvSpPr>
          <p:nvPr/>
        </p:nvSpPr>
        <p:spPr>
          <a:xfrm>
            <a:off x="424132" y="67916"/>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Pricing</a:t>
            </a:r>
          </a:p>
        </p:txBody>
      </p:sp>
    </p:spTree>
    <p:extLst>
      <p:ext uri="{BB962C8B-B14F-4D97-AF65-F5344CB8AC3E}">
        <p14:creationId xmlns:p14="http://schemas.microsoft.com/office/powerpoint/2010/main" val="1478879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7"/>
          <p:cNvSpPr/>
          <p:nvPr/>
        </p:nvSpPr>
        <p:spPr>
          <a:xfrm rot="10800000" flipH="1">
            <a:off x="1562888" y="3841339"/>
            <a:ext cx="162322" cy="623947"/>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4" name="Arrow: Right 3">
            <a:extLst>
              <a:ext uri="{FF2B5EF4-FFF2-40B4-BE49-F238E27FC236}">
                <a16:creationId xmlns:a16="http://schemas.microsoft.com/office/drawing/2014/main" id="{D307146B-AC41-4AA9-8127-810323AA5182}"/>
              </a:ext>
            </a:extLst>
          </p:cNvPr>
          <p:cNvSpPr/>
          <p:nvPr/>
        </p:nvSpPr>
        <p:spPr bwMode="auto">
          <a:xfrm>
            <a:off x="0" y="4474905"/>
            <a:ext cx="11917017" cy="152882"/>
          </a:xfrm>
          <a:prstGeom prst="rightArrow">
            <a:avLst>
              <a:gd name="adj1" fmla="val 100000"/>
              <a:gd name="adj2" fmla="val 365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7">
            <a:extLst>
              <a:ext uri="{FF2B5EF4-FFF2-40B4-BE49-F238E27FC236}">
                <a16:creationId xmlns:a16="http://schemas.microsoft.com/office/drawing/2014/main" id="{8314AD6E-F1D7-41C7-9CC1-DB7241C2F1C9}"/>
              </a:ext>
            </a:extLst>
          </p:cNvPr>
          <p:cNvSpPr txBox="1"/>
          <p:nvPr/>
        </p:nvSpPr>
        <p:spPr>
          <a:xfrm>
            <a:off x="2844633" y="4730980"/>
            <a:ext cx="1431612" cy="615553"/>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Gated Public Preview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6"/>
                </a:solidFill>
                <a:effectLst/>
                <a:uLnTx/>
                <a:uFillTx/>
                <a:latin typeface="Segoe UI Semilight" charset="0"/>
                <a:ea typeface="Segoe UI Semilight" charset="0"/>
                <a:cs typeface="Segoe UI Semilight" charset="0"/>
              </a:rPr>
              <a:t>Nov 2017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Connect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p:txBody>
      </p:sp>
      <p:sp>
        <p:nvSpPr>
          <p:cNvPr id="6" name="TextBox 9">
            <a:extLst>
              <a:ext uri="{FF2B5EF4-FFF2-40B4-BE49-F238E27FC236}">
                <a16:creationId xmlns:a16="http://schemas.microsoft.com/office/drawing/2014/main" id="{F2FF6FB6-5956-497E-9542-9C884F64D5A3}"/>
              </a:ext>
            </a:extLst>
          </p:cNvPr>
          <p:cNvSpPr txBox="1"/>
          <p:nvPr/>
        </p:nvSpPr>
        <p:spPr>
          <a:xfrm>
            <a:off x="880628" y="4721218"/>
            <a:ext cx="1666875" cy="30777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Private Preview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6"/>
                </a:solidFill>
                <a:effectLst/>
                <a:uLnTx/>
                <a:uFillTx/>
                <a:latin typeface="Segoe UI Semilight" charset="0"/>
                <a:ea typeface="Segoe UI Semilight" charset="0"/>
                <a:cs typeface="Segoe UI Semilight" charset="0"/>
              </a:rPr>
              <a:t>Oct 2017</a:t>
            </a:r>
            <a:endParaRPr kumimoji="0" lang="en-US" sz="10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p:txBody>
      </p:sp>
      <p:sp>
        <p:nvSpPr>
          <p:cNvPr id="8" name="TextBox 13">
            <a:extLst>
              <a:ext uri="{FF2B5EF4-FFF2-40B4-BE49-F238E27FC236}">
                <a16:creationId xmlns:a16="http://schemas.microsoft.com/office/drawing/2014/main" id="{96E97463-CDF6-4818-854B-88DA3258AED9}"/>
              </a:ext>
            </a:extLst>
          </p:cNvPr>
          <p:cNvSpPr txBox="1"/>
          <p:nvPr/>
        </p:nvSpPr>
        <p:spPr>
          <a:xfrm>
            <a:off x="5809684" y="4654963"/>
            <a:ext cx="1666875" cy="30777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0" normalizeH="0" baseline="0" noProof="0" dirty="0">
                <a:ln>
                  <a:noFill/>
                </a:ln>
                <a:solidFill>
                  <a:srgbClr val="0078D6"/>
                </a:solidFill>
                <a:effectLst/>
                <a:uLnTx/>
                <a:uFillTx/>
                <a:latin typeface="Segoe UI Semibold" charset="0"/>
                <a:ea typeface="Segoe UI Semibold" charset="0"/>
                <a:cs typeface="Segoe UI Semibold" charset="0"/>
              </a:rPr>
              <a:t>General availability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00" normalizeH="0" baseline="0" noProof="0" dirty="0">
                <a:ln>
                  <a:noFill/>
                </a:ln>
                <a:solidFill>
                  <a:srgbClr val="0078D6"/>
                </a:solidFill>
                <a:effectLst/>
                <a:uLnTx/>
                <a:uFillTx/>
                <a:latin typeface="Segoe UI Semilight" charset="0"/>
                <a:ea typeface="Segoe UI Semilight" charset="0"/>
                <a:cs typeface="Segoe UI Semilight" charset="0"/>
              </a:rPr>
              <a:t>H1 - 2018</a:t>
            </a:r>
          </a:p>
        </p:txBody>
      </p:sp>
      <p:sp>
        <p:nvSpPr>
          <p:cNvPr id="9" name="TextBox 15">
            <a:extLst>
              <a:ext uri="{FF2B5EF4-FFF2-40B4-BE49-F238E27FC236}">
                <a16:creationId xmlns:a16="http://schemas.microsoft.com/office/drawing/2014/main" id="{45CCF7F1-0196-4C76-96FD-FB50B3D89101}"/>
              </a:ext>
            </a:extLst>
          </p:cNvPr>
          <p:cNvSpPr txBox="1"/>
          <p:nvPr/>
        </p:nvSpPr>
        <p:spPr>
          <a:xfrm>
            <a:off x="10515563" y="4633357"/>
            <a:ext cx="681038" cy="30777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0" normalizeH="0" baseline="0" noProof="0" dirty="0">
                <a:ln>
                  <a:noFill/>
                </a:ln>
                <a:solidFill>
                  <a:srgbClr val="0078D6"/>
                </a:solidFill>
                <a:effectLst/>
                <a:uLnTx/>
                <a:uFillTx/>
                <a:latin typeface="Segoe UI Semibold" charset="0"/>
                <a:ea typeface="Segoe UI Semibold" charset="0"/>
                <a:cs typeface="Segoe UI Semibold" charset="0"/>
              </a:rPr>
              <a:t>GA++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00" normalizeH="0" baseline="0" noProof="0" dirty="0">
                <a:ln>
                  <a:noFill/>
                </a:ln>
                <a:solidFill>
                  <a:srgbClr val="0078D6"/>
                </a:solidFill>
                <a:effectLst/>
                <a:uLnTx/>
                <a:uFillTx/>
                <a:latin typeface="Segoe UI Semilight" charset="0"/>
                <a:ea typeface="Segoe UI Semilight" charset="0"/>
                <a:cs typeface="Segoe UI Semilight" charset="0"/>
              </a:rPr>
              <a:t>2018-19</a:t>
            </a:r>
          </a:p>
        </p:txBody>
      </p:sp>
      <p:sp>
        <p:nvSpPr>
          <p:cNvPr id="16" name="TextBox 34">
            <a:extLst>
              <a:ext uri="{FF2B5EF4-FFF2-40B4-BE49-F238E27FC236}">
                <a16:creationId xmlns:a16="http://schemas.microsoft.com/office/drawing/2014/main" id="{CFB534CA-02F4-4067-A26D-9825268FEA66}"/>
              </a:ext>
            </a:extLst>
          </p:cNvPr>
          <p:cNvSpPr txBox="1"/>
          <p:nvPr/>
        </p:nvSpPr>
        <p:spPr>
          <a:xfrm>
            <a:off x="8355034" y="4625451"/>
            <a:ext cx="667204" cy="30777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0" normalizeH="0" baseline="0" noProof="0" dirty="0">
                <a:ln>
                  <a:noFill/>
                </a:ln>
                <a:solidFill>
                  <a:srgbClr val="0078D6"/>
                </a:solidFill>
                <a:effectLst/>
                <a:uLnTx/>
                <a:uFillTx/>
                <a:latin typeface="Segoe UI Semibold" charset="0"/>
                <a:ea typeface="Segoe UI Semibold" charset="0"/>
                <a:cs typeface="Segoe UI Semibold" charset="0"/>
              </a:rPr>
              <a:t>GA+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00" normalizeH="0" baseline="0" noProof="0" dirty="0">
                <a:ln>
                  <a:noFill/>
                </a:ln>
                <a:solidFill>
                  <a:srgbClr val="0078D6"/>
                </a:solidFill>
                <a:effectLst/>
                <a:uLnTx/>
                <a:uFillTx/>
                <a:latin typeface="Segoe UI Semilight" charset="0"/>
                <a:ea typeface="Segoe UI Semilight" charset="0"/>
                <a:cs typeface="Segoe UI Semilight" charset="0"/>
              </a:rPr>
              <a:t>2018</a:t>
            </a:r>
          </a:p>
        </p:txBody>
      </p:sp>
      <p:sp>
        <p:nvSpPr>
          <p:cNvPr id="33" name="Freeform 32"/>
          <p:cNvSpPr/>
          <p:nvPr/>
        </p:nvSpPr>
        <p:spPr>
          <a:xfrm>
            <a:off x="722318" y="4598915"/>
            <a:ext cx="91094" cy="177397"/>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6" name="Freeform 35"/>
          <p:cNvSpPr/>
          <p:nvPr/>
        </p:nvSpPr>
        <p:spPr>
          <a:xfrm>
            <a:off x="2686323" y="4633357"/>
            <a:ext cx="91094" cy="177397"/>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7" name="Freeform 36"/>
          <p:cNvSpPr/>
          <p:nvPr/>
        </p:nvSpPr>
        <p:spPr>
          <a:xfrm>
            <a:off x="5652990" y="4613351"/>
            <a:ext cx="91094" cy="177397"/>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8" name="Freeform 37"/>
          <p:cNvSpPr/>
          <p:nvPr/>
        </p:nvSpPr>
        <p:spPr>
          <a:xfrm>
            <a:off x="8200576" y="4634109"/>
            <a:ext cx="91094" cy="177397"/>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9" name="Freeform 38"/>
          <p:cNvSpPr/>
          <p:nvPr/>
        </p:nvSpPr>
        <p:spPr>
          <a:xfrm>
            <a:off x="10358869" y="4624433"/>
            <a:ext cx="91094" cy="177397"/>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41" name="Freeform 40"/>
          <p:cNvSpPr/>
          <p:nvPr/>
        </p:nvSpPr>
        <p:spPr>
          <a:xfrm rot="10800000" flipH="1">
            <a:off x="3858064" y="3746453"/>
            <a:ext cx="162322" cy="623947"/>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43" name="Freeform 42"/>
          <p:cNvSpPr/>
          <p:nvPr/>
        </p:nvSpPr>
        <p:spPr>
          <a:xfrm rot="10800000" flipH="1">
            <a:off x="6176375" y="3841339"/>
            <a:ext cx="162322" cy="623947"/>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44" name="Freeform 43"/>
          <p:cNvSpPr/>
          <p:nvPr/>
        </p:nvSpPr>
        <p:spPr>
          <a:xfrm rot="10800000" flipH="1">
            <a:off x="8508121" y="3746453"/>
            <a:ext cx="162322" cy="623947"/>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45" name="Freeform 44"/>
          <p:cNvSpPr/>
          <p:nvPr/>
        </p:nvSpPr>
        <p:spPr>
          <a:xfrm rot="10800000" flipH="1">
            <a:off x="10693760" y="3746453"/>
            <a:ext cx="162322" cy="623947"/>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10" name="Rectangle 9">
            <a:extLst>
              <a:ext uri="{FF2B5EF4-FFF2-40B4-BE49-F238E27FC236}">
                <a16:creationId xmlns:a16="http://schemas.microsoft.com/office/drawing/2014/main" id="{953D2602-16F1-456D-BCB6-3A9967A684EE}"/>
              </a:ext>
            </a:extLst>
          </p:cNvPr>
          <p:cNvSpPr/>
          <p:nvPr/>
        </p:nvSpPr>
        <p:spPr>
          <a:xfrm>
            <a:off x="2791720" y="2356975"/>
            <a:ext cx="2128728" cy="1369606"/>
          </a:xfrm>
          <a:prstGeom prst="rect">
            <a:avLst/>
          </a:prstGeom>
          <a:solidFill>
            <a:schemeClr val="bg1"/>
          </a:solidFill>
          <a:ln w="12700">
            <a:solidFill>
              <a:schemeClr val="accent4"/>
            </a:solidFill>
          </a:ln>
        </p:spPr>
        <p:txBody>
          <a:bodyPr wrap="square"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Add-ons to Private Preview</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Billing</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Clusters – Tagging, Disk Storage, SSH access</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DBFS mount points</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Jobs – email alerts</a:t>
            </a:r>
          </a:p>
        </p:txBody>
      </p:sp>
      <p:sp>
        <p:nvSpPr>
          <p:cNvPr id="12" name="Rectangle 11">
            <a:extLst>
              <a:ext uri="{FF2B5EF4-FFF2-40B4-BE49-F238E27FC236}">
                <a16:creationId xmlns:a16="http://schemas.microsoft.com/office/drawing/2014/main" id="{5522EADA-D9C9-4FE4-AD95-2641DAC490B4}"/>
              </a:ext>
            </a:extLst>
          </p:cNvPr>
          <p:cNvSpPr/>
          <p:nvPr/>
        </p:nvSpPr>
        <p:spPr>
          <a:xfrm>
            <a:off x="9677420" y="3111548"/>
            <a:ext cx="2003854" cy="969496"/>
          </a:xfrm>
          <a:prstGeom prst="rect">
            <a:avLst/>
          </a:prstGeom>
          <a:solidFill>
            <a:schemeClr val="bg1"/>
          </a:solidFill>
          <a:ln w="12700">
            <a:solidFill>
              <a:schemeClr val="accent4"/>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OMS for service monitoring</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Azure ML integration</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All Azure regions</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PCI &amp; other certifications</a:t>
            </a:r>
          </a:p>
        </p:txBody>
      </p:sp>
      <p:sp>
        <p:nvSpPr>
          <p:cNvPr id="15" name="Rectangle 14">
            <a:extLst>
              <a:ext uri="{FF2B5EF4-FFF2-40B4-BE49-F238E27FC236}">
                <a16:creationId xmlns:a16="http://schemas.microsoft.com/office/drawing/2014/main" id="{FC95823A-DB96-4734-9783-08AC40648891}"/>
              </a:ext>
            </a:extLst>
          </p:cNvPr>
          <p:cNvSpPr/>
          <p:nvPr/>
        </p:nvSpPr>
        <p:spPr>
          <a:xfrm>
            <a:off x="5073239" y="692227"/>
            <a:ext cx="2201015" cy="3447098"/>
          </a:xfrm>
          <a:prstGeom prst="rect">
            <a:avLst/>
          </a:prstGeom>
          <a:solidFill>
            <a:schemeClr val="bg1"/>
          </a:solidFill>
          <a:ln w="12700">
            <a:solidFill>
              <a:schemeClr val="accent4"/>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Add-ons to public preview</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.NET integration</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GPU clusters</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Deep integration with </a:t>
            </a:r>
            <a:r>
              <a:rPr kumimoji="0" lang="en-US" sz="1050" b="1"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SQL DW</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Easy </a:t>
            </a: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import </a:t>
            </a: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UI for Blob Store &amp; Azure Data Lake</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Audit logs, Spark logs </a:t>
            </a: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to storage, log history, log encryption at rest</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Event Hub integration</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ISO 27001, stretch goal - SOC2 &amp; HIPAA </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Reserved Instances &amp; </a:t>
            </a: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commit pricing</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Free community </a:t>
            </a: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edition</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8 Regions</a:t>
            </a:r>
          </a:p>
        </p:txBody>
      </p:sp>
      <p:sp>
        <p:nvSpPr>
          <p:cNvPr id="17" name="Rectangle 16">
            <a:extLst>
              <a:ext uri="{FF2B5EF4-FFF2-40B4-BE49-F238E27FC236}">
                <a16:creationId xmlns:a16="http://schemas.microsoft.com/office/drawing/2014/main" id="{F6E01B63-31F4-4C4D-AACB-8C110890C18B}"/>
              </a:ext>
            </a:extLst>
          </p:cNvPr>
          <p:cNvSpPr/>
          <p:nvPr/>
        </p:nvSpPr>
        <p:spPr>
          <a:xfrm>
            <a:off x="7459330" y="2963231"/>
            <a:ext cx="2097582" cy="730969"/>
          </a:xfrm>
          <a:prstGeom prst="rect">
            <a:avLst/>
          </a:prstGeom>
          <a:solidFill>
            <a:schemeClr val="bg1"/>
          </a:solidFill>
          <a:ln w="12700">
            <a:solidFill>
              <a:schemeClr val="accent4"/>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Add-ons to general availability</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Deep integration with PowerBI</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ADF Integration (TBD)</a:t>
            </a:r>
          </a:p>
        </p:txBody>
      </p:sp>
      <p:sp>
        <p:nvSpPr>
          <p:cNvPr id="19" name="Rectangle 18">
            <a:extLst>
              <a:ext uri="{FF2B5EF4-FFF2-40B4-BE49-F238E27FC236}">
                <a16:creationId xmlns:a16="http://schemas.microsoft.com/office/drawing/2014/main" id="{C513CD4F-7260-4BA7-94B6-707E3020E56D}"/>
              </a:ext>
            </a:extLst>
          </p:cNvPr>
          <p:cNvSpPr/>
          <p:nvPr/>
        </p:nvSpPr>
        <p:spPr>
          <a:xfrm>
            <a:off x="451365" y="1284963"/>
            <a:ext cx="2145320" cy="2816156"/>
          </a:xfrm>
          <a:prstGeom prst="rect">
            <a:avLst/>
          </a:prstGeom>
          <a:solidFill>
            <a:schemeClr val="bg1"/>
          </a:solidFill>
          <a:ln w="12700">
            <a:solidFill>
              <a:schemeClr val="accent4"/>
            </a:solidFill>
          </a:ln>
        </p:spPr>
        <p:txBody>
          <a:bodyPr wrap="square"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End-to-end experience</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Create </a:t>
            </a: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first-party</a:t>
            </a: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Databricks workspace and cluster from Azure portal</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Enterprise-grade security </a:t>
            </a: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with AAD authentication &amp; </a:t>
            </a: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Single sign-On</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Integration with </a:t>
            </a: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External </a:t>
            </a: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stores like Blob Store, ADLS, SQL DW, Cosmos DB, HDI Kafka</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Power BI Integration via JDBC/ODBC endpoint</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REST APIs</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3 regions</a:t>
            </a:r>
          </a:p>
        </p:txBody>
      </p:sp>
      <p:sp>
        <p:nvSpPr>
          <p:cNvPr id="25" name="Rectangle 24">
            <a:extLst>
              <a:ext uri="{FF2B5EF4-FFF2-40B4-BE49-F238E27FC236}">
                <a16:creationId xmlns:a16="http://schemas.microsoft.com/office/drawing/2014/main" id="{9B31BF57-B522-4475-A922-5D75F760C167}"/>
              </a:ext>
            </a:extLst>
          </p:cNvPr>
          <p:cNvSpPr/>
          <p:nvPr/>
        </p:nvSpPr>
        <p:spPr>
          <a:xfrm>
            <a:off x="418914" y="323274"/>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Roadmap</a:t>
            </a:r>
          </a:p>
        </p:txBody>
      </p:sp>
      <p:sp>
        <p:nvSpPr>
          <p:cNvPr id="26" name="TextBox 25">
            <a:extLst>
              <a:ext uri="{FF2B5EF4-FFF2-40B4-BE49-F238E27FC236}">
                <a16:creationId xmlns:a16="http://schemas.microsoft.com/office/drawing/2014/main" id="{80494B35-BBD7-4F29-B6E2-653B5FD1E966}"/>
              </a:ext>
            </a:extLst>
          </p:cNvPr>
          <p:cNvSpPr txBox="1"/>
          <p:nvPr/>
        </p:nvSpPr>
        <p:spPr>
          <a:xfrm>
            <a:off x="0" y="6509760"/>
            <a:ext cx="3949700" cy="34824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charset="0"/>
                <a:ea typeface="Segoe UI" charset="0"/>
                <a:cs typeface="Segoe UI" charset="0"/>
              </a:rPr>
              <a:t>Provided by Microsoft and Databricks under NDA</a:t>
            </a:r>
          </a:p>
        </p:txBody>
      </p:sp>
      <p:sp>
        <p:nvSpPr>
          <p:cNvPr id="27" name="TextBox 22">
            <a:extLst>
              <a:ext uri="{FF2B5EF4-FFF2-40B4-BE49-F238E27FC236}">
                <a16:creationId xmlns:a16="http://schemas.microsoft.com/office/drawing/2014/main" id="{8730A472-3A85-4460-AAF3-D6E7541B9AA0}"/>
              </a:ext>
            </a:extLst>
          </p:cNvPr>
          <p:cNvSpPr txBox="1"/>
          <p:nvPr/>
        </p:nvSpPr>
        <p:spPr>
          <a:xfrm>
            <a:off x="698854" y="5260785"/>
            <a:ext cx="1121081" cy="738664"/>
          </a:xfrm>
          <a:prstGeom prst="rect">
            <a:avLst/>
          </a:prstGeom>
          <a:solidFill>
            <a:schemeClr val="accent1">
              <a:lumMod val="20000"/>
              <a:lumOff val="8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05050"/>
                </a:solidFill>
                <a:effectLst/>
                <a:uLnTx/>
                <a:uFillTx/>
                <a:latin typeface="Segoe UI Semilight" charset="0"/>
                <a:ea typeface="+mn-ea"/>
                <a:cs typeface="Segoe UI Semilight" charset="0"/>
              </a:rPr>
              <a:t>3 Regions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West US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East US 2</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West Europe</a:t>
            </a:r>
          </a:p>
        </p:txBody>
      </p:sp>
      <p:sp>
        <p:nvSpPr>
          <p:cNvPr id="32" name="TextBox 7">
            <a:extLst>
              <a:ext uri="{FF2B5EF4-FFF2-40B4-BE49-F238E27FC236}">
                <a16:creationId xmlns:a16="http://schemas.microsoft.com/office/drawing/2014/main" id="{E3E5FDE6-8A35-4B33-ADB2-E7B44204F0F0}"/>
              </a:ext>
            </a:extLst>
          </p:cNvPr>
          <p:cNvSpPr txBox="1"/>
          <p:nvPr/>
        </p:nvSpPr>
        <p:spPr>
          <a:xfrm>
            <a:off x="4404514" y="4676440"/>
            <a:ext cx="871217" cy="46166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Ungated  Public Preview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6"/>
                </a:solidFill>
                <a:effectLst/>
                <a:uLnTx/>
                <a:uFillTx/>
                <a:latin typeface="Segoe UI Semilight" charset="0"/>
                <a:ea typeface="Segoe UI Semilight" charset="0"/>
                <a:cs typeface="Segoe UI Semilight" charset="0"/>
              </a:rPr>
              <a:t>Q1 2018</a:t>
            </a:r>
          </a:p>
        </p:txBody>
      </p:sp>
      <p:sp>
        <p:nvSpPr>
          <p:cNvPr id="34" name="Freeform 35">
            <a:extLst>
              <a:ext uri="{FF2B5EF4-FFF2-40B4-BE49-F238E27FC236}">
                <a16:creationId xmlns:a16="http://schemas.microsoft.com/office/drawing/2014/main" id="{45399242-F62F-4C21-B665-54C621225AD5}"/>
              </a:ext>
            </a:extLst>
          </p:cNvPr>
          <p:cNvSpPr/>
          <p:nvPr/>
        </p:nvSpPr>
        <p:spPr>
          <a:xfrm>
            <a:off x="4238624" y="4625451"/>
            <a:ext cx="55436" cy="177397"/>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 name="TextBox 34">
            <a:extLst>
              <a:ext uri="{FF2B5EF4-FFF2-40B4-BE49-F238E27FC236}">
                <a16:creationId xmlns:a16="http://schemas.microsoft.com/office/drawing/2014/main" id="{B3834B66-9DDF-48B4-AB4C-3C9C7308E04F}"/>
              </a:ext>
            </a:extLst>
          </p:cNvPr>
          <p:cNvSpPr txBox="1"/>
          <p:nvPr/>
        </p:nvSpPr>
        <p:spPr>
          <a:xfrm>
            <a:off x="5744084" y="5260785"/>
            <a:ext cx="1171793" cy="1384995"/>
          </a:xfrm>
          <a:prstGeom prst="rect">
            <a:avLst/>
          </a:prstGeom>
          <a:solidFill>
            <a:schemeClr val="accent1">
              <a:lumMod val="20000"/>
              <a:lumOff val="80000"/>
            </a:schemeClr>
          </a:solidFill>
        </p:spPr>
        <p:txBody>
          <a:bodyPr wrap="square" numCol="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05050"/>
                </a:solidFill>
                <a:effectLst/>
                <a:uLnTx/>
                <a:uFillTx/>
                <a:latin typeface="Segoe UI Semilight" charset="0"/>
                <a:ea typeface="+mn-ea"/>
                <a:cs typeface="Segoe UI Semilight" charset="0"/>
              </a:rPr>
              <a:t>8 Regions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West US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East US	</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Central US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West Europe</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North Europe</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West US 2</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TBD 1 &amp; 2</a:t>
            </a:r>
          </a:p>
        </p:txBody>
      </p:sp>
    </p:spTree>
    <p:extLst>
      <p:ext uri="{BB962C8B-B14F-4D97-AF65-F5344CB8AC3E}">
        <p14:creationId xmlns:p14="http://schemas.microsoft.com/office/powerpoint/2010/main" val="3486487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24416" y="3185486"/>
            <a:ext cx="9859116" cy="1108608"/>
          </a:xfrm>
        </p:spPr>
        <p:txBody>
          <a:bodyPr/>
          <a:lstStyle/>
          <a:p>
            <a:r>
              <a:rPr lang="en-US" dirty="0"/>
              <a:t>How to get started</a:t>
            </a:r>
          </a:p>
        </p:txBody>
      </p:sp>
    </p:spTree>
    <p:extLst>
      <p:ext uri="{BB962C8B-B14F-4D97-AF65-F5344CB8AC3E}">
        <p14:creationId xmlns:p14="http://schemas.microsoft.com/office/powerpoint/2010/main" val="1702407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F267B9-90DE-442D-9A67-7ECCDB1897B7}"/>
              </a:ext>
            </a:extLst>
          </p:cNvPr>
          <p:cNvSpPr/>
          <p:nvPr/>
        </p:nvSpPr>
        <p:spPr bwMode="auto">
          <a:xfrm>
            <a:off x="1478756" y="2913447"/>
            <a:ext cx="6272534"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Engage</a:t>
            </a:r>
            <a:r>
              <a:rPr kumimoji="0" lang="en-US" sz="1800" b="1"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Microsoft experts for a workshop to help identify high impact scenarios</a:t>
            </a:r>
          </a:p>
        </p:txBody>
      </p:sp>
      <p:sp>
        <p:nvSpPr>
          <p:cNvPr id="19" name="Oval 18">
            <a:extLst>
              <a:ext uri="{FF2B5EF4-FFF2-40B4-BE49-F238E27FC236}">
                <a16:creationId xmlns:a16="http://schemas.microsoft.com/office/drawing/2014/main" id="{F8FEE0C3-C357-4902-B4AB-438951B0C4F4}"/>
              </a:ext>
            </a:extLst>
          </p:cNvPr>
          <p:cNvSpPr/>
          <p:nvPr/>
        </p:nvSpPr>
        <p:spPr bwMode="auto">
          <a:xfrm>
            <a:off x="346452" y="2790922"/>
            <a:ext cx="891382" cy="89138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5">
            <a:extLst>
              <a:ext uri="{FF2B5EF4-FFF2-40B4-BE49-F238E27FC236}">
                <a16:creationId xmlns:a16="http://schemas.microsoft.com/office/drawing/2014/main" id="{FCE9203A-DCE4-457C-BE5A-8BFEE598E1DE}"/>
              </a:ext>
            </a:extLst>
          </p:cNvPr>
          <p:cNvSpPr>
            <a:spLocks noEditPoints="1"/>
          </p:cNvSpPr>
          <p:nvPr/>
        </p:nvSpPr>
        <p:spPr bwMode="auto">
          <a:xfrm>
            <a:off x="587374" y="3063510"/>
            <a:ext cx="409538" cy="34620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1" name="Oval 20">
            <a:extLst>
              <a:ext uri="{FF2B5EF4-FFF2-40B4-BE49-F238E27FC236}">
                <a16:creationId xmlns:a16="http://schemas.microsoft.com/office/drawing/2014/main" id="{0BE3DDDC-A195-4AB4-9626-56C86BDDD7AC}"/>
              </a:ext>
            </a:extLst>
          </p:cNvPr>
          <p:cNvSpPr/>
          <p:nvPr/>
        </p:nvSpPr>
        <p:spPr bwMode="auto">
          <a:xfrm>
            <a:off x="340937" y="4083883"/>
            <a:ext cx="891382" cy="89138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14">
            <a:extLst>
              <a:ext uri="{FF2B5EF4-FFF2-40B4-BE49-F238E27FC236}">
                <a16:creationId xmlns:a16="http://schemas.microsoft.com/office/drawing/2014/main" id="{A206ED1E-6A9C-4C4B-97C5-4C20BD3BA85F}"/>
              </a:ext>
            </a:extLst>
          </p:cNvPr>
          <p:cNvGrpSpPr>
            <a:grpSpLocks noChangeAspect="1"/>
          </p:cNvGrpSpPr>
          <p:nvPr/>
        </p:nvGrpSpPr>
        <p:grpSpPr bwMode="auto">
          <a:xfrm>
            <a:off x="577620" y="4408040"/>
            <a:ext cx="418016" cy="243068"/>
            <a:chOff x="-491" y="1145"/>
            <a:chExt cx="270" cy="157"/>
          </a:xfrm>
          <a:noFill/>
        </p:grpSpPr>
        <p:sp>
          <p:nvSpPr>
            <p:cNvPr id="23" name="Oval 15">
              <a:extLst>
                <a:ext uri="{FF2B5EF4-FFF2-40B4-BE49-F238E27FC236}">
                  <a16:creationId xmlns:a16="http://schemas.microsoft.com/office/drawing/2014/main" id="{4050707A-EF73-4F33-A06A-76EFBD0DF904}"/>
                </a:ext>
              </a:extLst>
            </p:cNvPr>
            <p:cNvSpPr>
              <a:spLocks noChangeArrowheads="1"/>
            </p:cNvSpPr>
            <p:nvPr/>
          </p:nvSpPr>
          <p:spPr bwMode="auto">
            <a:xfrm>
              <a:off x="-472" y="1145"/>
              <a:ext cx="89" cy="92"/>
            </a:xfrm>
            <a:prstGeom prst="ellips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4" name="Freeform 16">
              <a:extLst>
                <a:ext uri="{FF2B5EF4-FFF2-40B4-BE49-F238E27FC236}">
                  <a16:creationId xmlns:a16="http://schemas.microsoft.com/office/drawing/2014/main" id="{F72EF6B2-05A1-41DB-A6E8-0E9F92C028D6}"/>
                </a:ext>
              </a:extLst>
            </p:cNvPr>
            <p:cNvSpPr>
              <a:spLocks/>
            </p:cNvSpPr>
            <p:nvPr/>
          </p:nvSpPr>
          <p:spPr bwMode="auto">
            <a:xfrm>
              <a:off x="-491" y="1237"/>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5" name="Freeform 17">
              <a:extLst>
                <a:ext uri="{FF2B5EF4-FFF2-40B4-BE49-F238E27FC236}">
                  <a16:creationId xmlns:a16="http://schemas.microsoft.com/office/drawing/2014/main" id="{A4B71369-EAC3-4F88-A2ED-FBC9D3D47D94}"/>
                </a:ext>
              </a:extLst>
            </p:cNvPr>
            <p:cNvSpPr>
              <a:spLocks/>
            </p:cNvSpPr>
            <p:nvPr/>
          </p:nvSpPr>
          <p:spPr bwMode="auto">
            <a:xfrm>
              <a:off x="-390" y="1167"/>
              <a:ext cx="125" cy="94"/>
            </a:xfrm>
            <a:custGeom>
              <a:avLst/>
              <a:gdLst>
                <a:gd name="T0" fmla="*/ 11 w 125"/>
                <a:gd name="T1" fmla="*/ 94 h 94"/>
                <a:gd name="T2" fmla="*/ 125 w 125"/>
                <a:gd name="T3" fmla="*/ 94 h 94"/>
                <a:gd name="T4" fmla="*/ 125 w 125"/>
                <a:gd name="T5" fmla="*/ 0 h 94"/>
                <a:gd name="T6" fmla="*/ 0 w 125"/>
                <a:gd name="T7" fmla="*/ 0 h 94"/>
              </a:gdLst>
              <a:ahLst/>
              <a:cxnLst>
                <a:cxn ang="0">
                  <a:pos x="T0" y="T1"/>
                </a:cxn>
                <a:cxn ang="0">
                  <a:pos x="T2" y="T3"/>
                </a:cxn>
                <a:cxn ang="0">
                  <a:pos x="T4" y="T5"/>
                </a:cxn>
                <a:cxn ang="0">
                  <a:pos x="T6" y="T7"/>
                </a:cxn>
              </a:cxnLst>
              <a:rect l="0" t="0" r="r" b="b"/>
              <a:pathLst>
                <a:path w="125" h="94">
                  <a:moveTo>
                    <a:pt x="11" y="94"/>
                  </a:moveTo>
                  <a:lnTo>
                    <a:pt x="125" y="94"/>
                  </a:lnTo>
                  <a:lnTo>
                    <a:pt x="125" y="0"/>
                  </a:lnTo>
                  <a:lnTo>
                    <a:pt x="0" y="0"/>
                  </a:lnTo>
                </a:path>
              </a:pathLst>
            </a:cu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7" name="Line 18">
              <a:extLst>
                <a:ext uri="{FF2B5EF4-FFF2-40B4-BE49-F238E27FC236}">
                  <a16:creationId xmlns:a16="http://schemas.microsoft.com/office/drawing/2014/main" id="{280EB56A-3271-43ED-8064-F459D4231C87}"/>
                </a:ext>
              </a:extLst>
            </p:cNvPr>
            <p:cNvSpPr>
              <a:spLocks noChangeShapeType="1"/>
            </p:cNvSpPr>
            <p:nvPr/>
          </p:nvSpPr>
          <p:spPr bwMode="auto">
            <a:xfrm flipV="1">
              <a:off x="-333" y="1261"/>
              <a:ext cx="0" cy="32"/>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8" name="Freeform 19">
              <a:extLst>
                <a:ext uri="{FF2B5EF4-FFF2-40B4-BE49-F238E27FC236}">
                  <a16:creationId xmlns:a16="http://schemas.microsoft.com/office/drawing/2014/main" id="{60C36694-6846-4186-8881-48C8C4146BC1}"/>
                </a:ext>
              </a:extLst>
            </p:cNvPr>
            <p:cNvSpPr>
              <a:spLocks/>
            </p:cNvSpPr>
            <p:nvPr/>
          </p:nvSpPr>
          <p:spPr bwMode="auto">
            <a:xfrm>
              <a:off x="-280" y="1185"/>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9" name="Line 20">
              <a:extLst>
                <a:ext uri="{FF2B5EF4-FFF2-40B4-BE49-F238E27FC236}">
                  <a16:creationId xmlns:a16="http://schemas.microsoft.com/office/drawing/2014/main" id="{587FA5E9-BC63-4265-BC5C-F88642E7C14D}"/>
                </a:ext>
              </a:extLst>
            </p:cNvPr>
            <p:cNvSpPr>
              <a:spLocks noChangeShapeType="1"/>
            </p:cNvSpPr>
            <p:nvPr/>
          </p:nvSpPr>
          <p:spPr bwMode="auto">
            <a:xfrm flipH="1">
              <a:off x="-373" y="1293"/>
              <a:ext cx="68" cy="0"/>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0" name="Line 21">
              <a:extLst>
                <a:ext uri="{FF2B5EF4-FFF2-40B4-BE49-F238E27FC236}">
                  <a16:creationId xmlns:a16="http://schemas.microsoft.com/office/drawing/2014/main" id="{3A0716D5-BF94-4724-B3C6-05472F15E822}"/>
                </a:ext>
              </a:extLst>
            </p:cNvPr>
            <p:cNvSpPr>
              <a:spLocks noChangeShapeType="1"/>
            </p:cNvSpPr>
            <p:nvPr/>
          </p:nvSpPr>
          <p:spPr bwMode="auto">
            <a:xfrm flipH="1">
              <a:off x="-265" y="1219"/>
              <a:ext cx="44" cy="0"/>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1" name="Line 22">
              <a:extLst>
                <a:ext uri="{FF2B5EF4-FFF2-40B4-BE49-F238E27FC236}">
                  <a16:creationId xmlns:a16="http://schemas.microsoft.com/office/drawing/2014/main" id="{7671BFF9-BE44-4F98-8E1F-E5E9FBA1E68C}"/>
                </a:ext>
              </a:extLst>
            </p:cNvPr>
            <p:cNvSpPr>
              <a:spLocks noChangeShapeType="1"/>
            </p:cNvSpPr>
            <p:nvPr/>
          </p:nvSpPr>
          <p:spPr bwMode="auto">
            <a:xfrm flipH="1">
              <a:off x="-265" y="1248"/>
              <a:ext cx="44" cy="0"/>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2" name="Line 23">
              <a:extLst>
                <a:ext uri="{FF2B5EF4-FFF2-40B4-BE49-F238E27FC236}">
                  <a16:creationId xmlns:a16="http://schemas.microsoft.com/office/drawing/2014/main" id="{1EC63082-7612-4F1B-9F0C-808A6D5013CD}"/>
                </a:ext>
              </a:extLst>
            </p:cNvPr>
            <p:cNvSpPr>
              <a:spLocks noChangeShapeType="1"/>
            </p:cNvSpPr>
            <p:nvPr/>
          </p:nvSpPr>
          <p:spPr bwMode="auto">
            <a:xfrm>
              <a:off x="-358" y="1195"/>
              <a:ext cx="19" cy="37"/>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3" name="Freeform 24">
              <a:extLst>
                <a:ext uri="{FF2B5EF4-FFF2-40B4-BE49-F238E27FC236}">
                  <a16:creationId xmlns:a16="http://schemas.microsoft.com/office/drawing/2014/main" id="{464AA8D1-1AF9-4591-938E-89D223B9F3B5}"/>
                </a:ext>
              </a:extLst>
            </p:cNvPr>
            <p:cNvSpPr>
              <a:spLocks/>
            </p:cNvSpPr>
            <p:nvPr/>
          </p:nvSpPr>
          <p:spPr bwMode="auto">
            <a:xfrm>
              <a:off x="-320" y="1191"/>
              <a:ext cx="19" cy="41"/>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34" name="Rectangle 33">
            <a:extLst>
              <a:ext uri="{FF2B5EF4-FFF2-40B4-BE49-F238E27FC236}">
                <a16:creationId xmlns:a16="http://schemas.microsoft.com/office/drawing/2014/main" id="{0127706A-1EC2-4186-B62E-5E6A93FC9289}"/>
              </a:ext>
            </a:extLst>
          </p:cNvPr>
          <p:cNvSpPr/>
          <p:nvPr/>
        </p:nvSpPr>
        <p:spPr bwMode="auto">
          <a:xfrm>
            <a:off x="1448197" y="1724162"/>
            <a:ext cx="6272534"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Sign up for preview at </a:t>
            </a:r>
            <a:r>
              <a:rPr kumimoji="0" lang="en-US" sz="1800" b="0" i="0" u="sng" strike="noStrike" kern="1200" cap="none" spc="0" normalizeH="0" baseline="0" noProof="0" dirty="0">
                <a:ln>
                  <a:noFill/>
                </a:ln>
                <a:solidFill>
                  <a:srgbClr val="FFFFFF"/>
                </a:solidFill>
                <a:effectLst/>
                <a:uLnTx/>
                <a:uFillTx/>
                <a:latin typeface="Segoe UI Semilight"/>
                <a:ea typeface="+mn-ea"/>
                <a:cs typeface="+mn-cs"/>
                <a:hlinkClick r:id="rId3"/>
              </a:rPr>
              <a:t>http://databricks.azurewebsites.net</a:t>
            </a:r>
            <a:endParaRPr kumimoji="0" lang="en-US" sz="1800" b="0" i="0" u="none" strike="noStrike" kern="1200" cap="none" spc="0" normalizeH="0" baseline="0" noProof="0" dirty="0">
              <a:ln>
                <a:noFill/>
              </a:ln>
              <a:solidFill>
                <a:srgbClr val="505050"/>
              </a:solidFill>
              <a:effectLst/>
              <a:uLnTx/>
              <a:uFillTx/>
              <a:latin typeface="Segoe UI Semilight"/>
              <a:ea typeface="+mn-ea"/>
              <a:cs typeface="Segoe UI Semilight" panose="020B0402040204020203" pitchFamily="34" charset="0"/>
            </a:endParaRPr>
          </a:p>
        </p:txBody>
      </p:sp>
      <p:sp>
        <p:nvSpPr>
          <p:cNvPr id="40" name="Oval 39">
            <a:extLst>
              <a:ext uri="{FF2B5EF4-FFF2-40B4-BE49-F238E27FC236}">
                <a16:creationId xmlns:a16="http://schemas.microsoft.com/office/drawing/2014/main" id="{872B1018-230D-441D-AFF8-50CE4C2855AD}"/>
              </a:ext>
            </a:extLst>
          </p:cNvPr>
          <p:cNvSpPr/>
          <p:nvPr/>
        </p:nvSpPr>
        <p:spPr bwMode="auto">
          <a:xfrm>
            <a:off x="346452" y="1497961"/>
            <a:ext cx="891382" cy="89138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A4868B80-1DE1-445E-93C4-7744463E7848}"/>
              </a:ext>
            </a:extLst>
          </p:cNvPr>
          <p:cNvGrpSpPr/>
          <p:nvPr/>
        </p:nvGrpSpPr>
        <p:grpSpPr>
          <a:xfrm>
            <a:off x="667684" y="1758413"/>
            <a:ext cx="248918" cy="370478"/>
            <a:chOff x="6068771" y="1750336"/>
            <a:chExt cx="1818300" cy="2706296"/>
          </a:xfrm>
          <a:noFill/>
        </p:grpSpPr>
        <p:sp>
          <p:nvSpPr>
            <p:cNvPr id="42" name="Freeform 5">
              <a:extLst>
                <a:ext uri="{FF2B5EF4-FFF2-40B4-BE49-F238E27FC236}">
                  <a16:creationId xmlns:a16="http://schemas.microsoft.com/office/drawing/2014/main" id="{F2709E52-6129-4CF5-97BD-CD43D0C83C85}"/>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43" name="Straight Connector 42">
              <a:extLst>
                <a:ext uri="{FF2B5EF4-FFF2-40B4-BE49-F238E27FC236}">
                  <a16:creationId xmlns:a16="http://schemas.microsoft.com/office/drawing/2014/main" id="{5DD582E8-FB67-4678-8A37-51B17850972E}"/>
                </a:ext>
              </a:extLst>
            </p:cNvPr>
            <p:cNvCxnSpPr>
              <a:cxnSpLocks/>
            </p:cNvCxnSpPr>
            <p:nvPr/>
          </p:nvCxnSpPr>
          <p:spPr>
            <a:xfrm>
              <a:off x="6977921" y="1750336"/>
              <a:ext cx="0" cy="1454634"/>
            </a:xfrm>
            <a:prstGeom prst="line">
              <a:avLst/>
            </a:prstGeom>
            <a:grpFill/>
            <a:ln w="12700" cap="flat" cmpd="sng" algn="ctr">
              <a:solidFill>
                <a:srgbClr val="FFFFFF"/>
              </a:solidFill>
              <a:prstDash val="solid"/>
            </a:ln>
            <a:effectLst/>
          </p:spPr>
        </p:cxnSp>
        <p:sp>
          <p:nvSpPr>
            <p:cNvPr id="44" name="Freeform 6">
              <a:extLst>
                <a:ext uri="{FF2B5EF4-FFF2-40B4-BE49-F238E27FC236}">
                  <a16:creationId xmlns:a16="http://schemas.microsoft.com/office/drawing/2014/main" id="{00FD2810-A7DD-45D5-AC3D-C1844BC24C20}"/>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B0087CCF-D6AB-4C5C-B3A6-50455A4C6216}"/>
              </a:ext>
            </a:extLst>
          </p:cNvPr>
          <p:cNvSpPr/>
          <p:nvPr/>
        </p:nvSpPr>
        <p:spPr bwMode="auto">
          <a:xfrm>
            <a:off x="1448197" y="4379731"/>
            <a:ext cx="6623487" cy="877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Learn more</a:t>
            </a:r>
            <a:r>
              <a:rPr kumimoji="0" lang="en-US" sz="1800" b="1"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about Azure </a:t>
            </a:r>
            <a:r>
              <a:rPr kumimoji="0" lang="en-US" sz="1800" b="0" i="0" u="none" strike="noStrike" kern="1200" cap="none" spc="0" normalizeH="0" baseline="0" noProof="0" dirty="0" err="1">
                <a:ln>
                  <a:noFill/>
                </a:ln>
                <a:solidFill>
                  <a:srgbClr val="505050"/>
                </a:solidFill>
                <a:effectLst/>
                <a:uLnTx/>
                <a:uFillTx/>
                <a:latin typeface="Segoe UI Semilight" panose="020B0402040204020203" pitchFamily="34" charset="0"/>
                <a:ea typeface="+mn-ea"/>
                <a:cs typeface="Segoe UI Semilight" panose="020B0402040204020203" pitchFamily="34" charset="0"/>
              </a:rPr>
              <a:t>Databricks</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4"/>
              </a:rPr>
              <a:t>www.azure.com/databricks</a:t>
            </a:r>
            <a:endPar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1800"/>
              </a:spcBef>
              <a:spcAft>
                <a:spcPts val="0"/>
              </a:spcAft>
              <a:buClrTx/>
              <a:buSzTx/>
              <a:buFontTx/>
              <a:buNone/>
              <a:tabLst/>
              <a:defRPr/>
            </a:pPr>
            <a:endParaRPr lang="en-US" dirty="0">
              <a:solidFill>
                <a:srgbClr val="505050"/>
              </a:solidFill>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A25E233B-6643-4576-9557-EF7B1100B9AC}"/>
              </a:ext>
            </a:extLst>
          </p:cNvPr>
          <p:cNvSpPr>
            <a:spLocks noGrp="1"/>
          </p:cNvSpPr>
          <p:nvPr>
            <p:ph type="title"/>
          </p:nvPr>
        </p:nvSpPr>
        <p:spPr/>
        <p:txBody>
          <a:bodyPr/>
          <a:lstStyle/>
          <a:p>
            <a:r>
              <a:rPr lang="en-US" dirty="0"/>
              <a:t>How to get started</a:t>
            </a:r>
          </a:p>
        </p:txBody>
      </p:sp>
      <p:pic>
        <p:nvPicPr>
          <p:cNvPr id="35" name="Picture 34">
            <a:extLst>
              <a:ext uri="{FF2B5EF4-FFF2-40B4-BE49-F238E27FC236}">
                <a16:creationId xmlns:a16="http://schemas.microsoft.com/office/drawing/2014/main" id="{8437FDCD-D2D5-4DD3-8603-8D431C92F0CB}"/>
              </a:ext>
            </a:extLst>
          </p:cNvPr>
          <p:cNvPicPr>
            <a:picLocks noChangeAspect="1"/>
          </p:cNvPicPr>
          <p:nvPr/>
        </p:nvPicPr>
        <p:blipFill rotWithShape="1">
          <a:blip r:embed="rId5">
            <a:extLst>
              <a:ext uri="{28A0092B-C50C-407E-A947-70E740481C1C}">
                <a14:useLocalDpi xmlns:a14="http://schemas.microsoft.com/office/drawing/2010/main" val="0"/>
              </a:ext>
            </a:extLst>
          </a:blip>
          <a:srcRect l="50259" t="22867" r="19129"/>
          <a:stretch/>
        </p:blipFill>
        <p:spPr>
          <a:xfrm>
            <a:off x="8107758" y="0"/>
            <a:ext cx="4083420" cy="6858000"/>
          </a:xfrm>
          <a:prstGeom prst="rect">
            <a:avLst/>
          </a:prstGeom>
        </p:spPr>
      </p:pic>
    </p:spTree>
    <p:extLst>
      <p:ext uri="{BB962C8B-B14F-4D97-AF65-F5344CB8AC3E}">
        <p14:creationId xmlns:p14="http://schemas.microsoft.com/office/powerpoint/2010/main" val="39521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24416" y="3185486"/>
            <a:ext cx="9859116" cy="1108608"/>
          </a:xfrm>
        </p:spPr>
        <p:txBody>
          <a:bodyPr/>
          <a:lstStyle/>
          <a:p>
            <a:r>
              <a:rPr lang="en-US" dirty="0"/>
              <a:t>Appendix</a:t>
            </a:r>
          </a:p>
        </p:txBody>
      </p:sp>
    </p:spTree>
    <p:extLst>
      <p:ext uri="{BB962C8B-B14F-4D97-AF65-F5344CB8AC3E}">
        <p14:creationId xmlns:p14="http://schemas.microsoft.com/office/powerpoint/2010/main" val="2507189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0BB3B3-FD54-4E74-A1F3-EF44B07D8862}"/>
              </a:ext>
            </a:extLst>
          </p:cNvPr>
          <p:cNvPicPr>
            <a:picLocks noChangeAspect="1"/>
          </p:cNvPicPr>
          <p:nvPr/>
        </p:nvPicPr>
        <p:blipFill>
          <a:blip r:embed="rId3"/>
          <a:stretch>
            <a:fillRect/>
          </a:stretch>
        </p:blipFill>
        <p:spPr>
          <a:xfrm>
            <a:off x="167147" y="0"/>
            <a:ext cx="11699535" cy="6580989"/>
          </a:xfrm>
          <a:prstGeom prst="rect">
            <a:avLst/>
          </a:prstGeom>
        </p:spPr>
      </p:pic>
      <p:sp>
        <p:nvSpPr>
          <p:cNvPr id="6" name="Callout: Line 5">
            <a:extLst>
              <a:ext uri="{FF2B5EF4-FFF2-40B4-BE49-F238E27FC236}">
                <a16:creationId xmlns:a16="http://schemas.microsoft.com/office/drawing/2014/main" id="{9E636466-A88D-40FE-851B-1CB6729FF647}"/>
              </a:ext>
            </a:extLst>
          </p:cNvPr>
          <p:cNvSpPr/>
          <p:nvPr/>
        </p:nvSpPr>
        <p:spPr bwMode="auto">
          <a:xfrm>
            <a:off x="4060724" y="3736258"/>
            <a:ext cx="1435082" cy="511278"/>
          </a:xfrm>
          <a:prstGeom prst="borderCallout1">
            <a:avLst>
              <a:gd name="adj1" fmla="val 112981"/>
              <a:gd name="adj2" fmla="val 30035"/>
              <a:gd name="adj3" fmla="val 166346"/>
              <a:gd name="adj4" fmla="val 43198"/>
            </a:avLst>
          </a:prstGeom>
          <a:solidFill>
            <a:srgbClr val="7030A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Documentation</a:t>
            </a:r>
          </a:p>
        </p:txBody>
      </p:sp>
      <p:sp>
        <p:nvSpPr>
          <p:cNvPr id="7" name="Callout: Line 6">
            <a:extLst>
              <a:ext uri="{FF2B5EF4-FFF2-40B4-BE49-F238E27FC236}">
                <a16:creationId xmlns:a16="http://schemas.microsoft.com/office/drawing/2014/main" id="{AF6E24B9-A15A-4447-AA8E-E31594FAA9AB}"/>
              </a:ext>
            </a:extLst>
          </p:cNvPr>
          <p:cNvSpPr/>
          <p:nvPr/>
        </p:nvSpPr>
        <p:spPr bwMode="auto">
          <a:xfrm>
            <a:off x="9650362" y="3642851"/>
            <a:ext cx="1435082" cy="511278"/>
          </a:xfrm>
          <a:prstGeom prst="borderCallout1">
            <a:avLst>
              <a:gd name="adj1" fmla="val 112981"/>
              <a:gd name="adj2" fmla="val 30035"/>
              <a:gd name="adj3" fmla="val 189423"/>
              <a:gd name="adj4" fmla="val -12298"/>
            </a:avLst>
          </a:prstGeom>
          <a:solidFill>
            <a:srgbClr val="7030A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Quick Start</a:t>
            </a:r>
          </a:p>
        </p:txBody>
      </p:sp>
      <p:sp>
        <p:nvSpPr>
          <p:cNvPr id="8" name="Rectangle 7">
            <a:extLst>
              <a:ext uri="{FF2B5EF4-FFF2-40B4-BE49-F238E27FC236}">
                <a16:creationId xmlns:a16="http://schemas.microsoft.com/office/drawing/2014/main" id="{084C55BA-7E47-41B6-923C-60446F6F0A3E}"/>
              </a:ext>
            </a:extLst>
          </p:cNvPr>
          <p:cNvSpPr/>
          <p:nvPr/>
        </p:nvSpPr>
        <p:spPr bwMode="auto">
          <a:xfrm>
            <a:off x="3765753" y="1017535"/>
            <a:ext cx="5742039" cy="567063"/>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Help All Along the Way</a:t>
            </a:r>
          </a:p>
        </p:txBody>
      </p:sp>
    </p:spTree>
    <p:extLst>
      <p:ext uri="{BB962C8B-B14F-4D97-AF65-F5344CB8AC3E}">
        <p14:creationId xmlns:p14="http://schemas.microsoft.com/office/powerpoint/2010/main" val="35188006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588771"/>
            <a:ext cx="11653523" cy="1680460"/>
          </a:xfrm>
        </p:spPr>
        <p:txBody>
          <a:bodyPr/>
          <a:lstStyle/>
          <a:p>
            <a:r>
              <a:rPr lang="en-US" dirty="0"/>
              <a:t>Azure </a:t>
            </a:r>
            <a:r>
              <a:rPr lang="en-US" dirty="0" err="1"/>
              <a:t>Databricks</a:t>
            </a:r>
            <a:r>
              <a:rPr lang="en-US" dirty="0"/>
              <a:t> </a:t>
            </a:r>
            <a:br>
              <a:rPr lang="en-US" dirty="0"/>
            </a:br>
            <a:r>
              <a:rPr lang="en-US" dirty="0"/>
              <a:t>Powered by Apache Spark</a:t>
            </a:r>
            <a:endParaRPr lang="en-US" sz="4000" dirty="0"/>
          </a:p>
        </p:txBody>
      </p:sp>
    </p:spTree>
    <p:extLst>
      <p:ext uri="{BB962C8B-B14F-4D97-AF65-F5344CB8AC3E}">
        <p14:creationId xmlns:p14="http://schemas.microsoft.com/office/powerpoint/2010/main" val="27483307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 name="Title 2">
            <a:extLst>
              <a:ext uri="{FF2B5EF4-FFF2-40B4-BE49-F238E27FC236}">
                <a16:creationId xmlns:a16="http://schemas.microsoft.com/office/drawing/2014/main" id="{72853FBB-C276-4633-9A50-36F3F8087D51}"/>
              </a:ext>
            </a:extLst>
          </p:cNvPr>
          <p:cNvSpPr>
            <a:spLocks noGrp="1"/>
          </p:cNvSpPr>
          <p:nvPr>
            <p:ph type="title"/>
          </p:nvPr>
        </p:nvSpPr>
        <p:spPr/>
        <p:txBody>
          <a:bodyPr/>
          <a:lstStyle/>
          <a:p>
            <a:r>
              <a:rPr lang="en-US" dirty="0"/>
              <a:t>Azure Databricks – workspace home page</a:t>
            </a:r>
          </a:p>
        </p:txBody>
      </p:sp>
      <p:pic>
        <p:nvPicPr>
          <p:cNvPr id="5" name="Picture 4">
            <a:extLst>
              <a:ext uri="{FF2B5EF4-FFF2-40B4-BE49-F238E27FC236}">
                <a16:creationId xmlns:a16="http://schemas.microsoft.com/office/drawing/2014/main" id="{5A4B2389-D5BB-4706-82FA-B335DB414581}"/>
              </a:ext>
            </a:extLst>
          </p:cNvPr>
          <p:cNvPicPr>
            <a:picLocks noChangeAspect="1"/>
          </p:cNvPicPr>
          <p:nvPr/>
        </p:nvPicPr>
        <p:blipFill>
          <a:blip r:embed="rId3"/>
          <a:stretch>
            <a:fillRect/>
          </a:stretch>
        </p:blipFill>
        <p:spPr>
          <a:xfrm>
            <a:off x="838200" y="1215311"/>
            <a:ext cx="10515600" cy="5462080"/>
          </a:xfrm>
          <a:prstGeom prst="rect">
            <a:avLst/>
          </a:prstGeom>
          <a:effectLst/>
        </p:spPr>
      </p:pic>
    </p:spTree>
    <p:extLst>
      <p:ext uri="{BB962C8B-B14F-4D97-AF65-F5344CB8AC3E}">
        <p14:creationId xmlns:p14="http://schemas.microsoft.com/office/powerpoint/2010/main" val="18287552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863F-73FB-4FD6-B5CE-CC8FBE27259D}"/>
              </a:ext>
            </a:extLst>
          </p:cNvPr>
          <p:cNvSpPr>
            <a:spLocks noGrp="1"/>
          </p:cNvSpPr>
          <p:nvPr>
            <p:ph type="title"/>
          </p:nvPr>
        </p:nvSpPr>
        <p:spPr/>
        <p:txBody>
          <a:bodyPr/>
          <a:lstStyle/>
          <a:p>
            <a:r>
              <a:rPr lang="en-US" dirty="0"/>
              <a:t>Azure Databricks – service home page</a:t>
            </a:r>
          </a:p>
        </p:txBody>
      </p:sp>
      <p:pic>
        <p:nvPicPr>
          <p:cNvPr id="5" name="Picture 4">
            <a:extLst>
              <a:ext uri="{FF2B5EF4-FFF2-40B4-BE49-F238E27FC236}">
                <a16:creationId xmlns:a16="http://schemas.microsoft.com/office/drawing/2014/main" id="{46C06E9C-4E98-4698-B38B-1649DE4840BF}"/>
              </a:ext>
            </a:extLst>
          </p:cNvPr>
          <p:cNvPicPr>
            <a:picLocks noChangeAspect="1"/>
          </p:cNvPicPr>
          <p:nvPr/>
        </p:nvPicPr>
        <p:blipFill>
          <a:blip r:embed="rId3"/>
          <a:stretch>
            <a:fillRect/>
          </a:stretch>
        </p:blipFill>
        <p:spPr>
          <a:xfrm>
            <a:off x="838200" y="1215311"/>
            <a:ext cx="10515600" cy="5473048"/>
          </a:xfrm>
          <a:prstGeom prst="rect">
            <a:avLst/>
          </a:prstGeom>
          <a:effectLst/>
        </p:spPr>
      </p:pic>
    </p:spTree>
    <p:extLst>
      <p:ext uri="{BB962C8B-B14F-4D97-AF65-F5344CB8AC3E}">
        <p14:creationId xmlns:p14="http://schemas.microsoft.com/office/powerpoint/2010/main" val="206405586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8E23A2-685D-4119-A786-C41E0BBA2C9B}"/>
              </a:ext>
            </a:extLst>
          </p:cNvPr>
          <p:cNvSpPr>
            <a:spLocks noGrp="1"/>
          </p:cNvSpPr>
          <p:nvPr>
            <p:ph type="title"/>
          </p:nvPr>
        </p:nvSpPr>
        <p:spPr/>
        <p:txBody>
          <a:bodyPr/>
          <a:lstStyle/>
          <a:p>
            <a:r>
              <a:rPr lang="en-US" dirty="0"/>
              <a:t>Azure Databricks – creating a workspace</a:t>
            </a:r>
          </a:p>
        </p:txBody>
      </p:sp>
      <p:pic>
        <p:nvPicPr>
          <p:cNvPr id="5" name="Picture 4">
            <a:extLst>
              <a:ext uri="{FF2B5EF4-FFF2-40B4-BE49-F238E27FC236}">
                <a16:creationId xmlns:a16="http://schemas.microsoft.com/office/drawing/2014/main" id="{FD39E47D-C6EE-4A2A-BA2B-F1A70F7B5E62}"/>
              </a:ext>
            </a:extLst>
          </p:cNvPr>
          <p:cNvPicPr>
            <a:picLocks noChangeAspect="1"/>
          </p:cNvPicPr>
          <p:nvPr/>
        </p:nvPicPr>
        <p:blipFill>
          <a:blip r:embed="rId3"/>
          <a:stretch>
            <a:fillRect/>
          </a:stretch>
        </p:blipFill>
        <p:spPr>
          <a:xfrm>
            <a:off x="838200" y="1215311"/>
            <a:ext cx="10515600" cy="5470306"/>
          </a:xfrm>
          <a:prstGeom prst="rect">
            <a:avLst/>
          </a:prstGeom>
          <a:effectLst/>
        </p:spPr>
      </p:pic>
    </p:spTree>
    <p:extLst>
      <p:ext uri="{BB962C8B-B14F-4D97-AF65-F5344CB8AC3E}">
        <p14:creationId xmlns:p14="http://schemas.microsoft.com/office/powerpoint/2010/main" val="229783639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 name="Title 2">
            <a:extLst>
              <a:ext uri="{FF2B5EF4-FFF2-40B4-BE49-F238E27FC236}">
                <a16:creationId xmlns:a16="http://schemas.microsoft.com/office/drawing/2014/main" id="{8A18545C-D5E2-4CA7-AE90-F52DE09D9EF1}"/>
              </a:ext>
            </a:extLst>
          </p:cNvPr>
          <p:cNvSpPr>
            <a:spLocks noGrp="1"/>
          </p:cNvSpPr>
          <p:nvPr>
            <p:ph type="title"/>
          </p:nvPr>
        </p:nvSpPr>
        <p:spPr/>
        <p:txBody>
          <a:bodyPr/>
          <a:lstStyle/>
          <a:p>
            <a:r>
              <a:rPr lang="en-US" dirty="0"/>
              <a:t>Azure Databricks – workspace deployment</a:t>
            </a:r>
          </a:p>
        </p:txBody>
      </p:sp>
      <p:pic>
        <p:nvPicPr>
          <p:cNvPr id="4" name="Picture 3">
            <a:extLst>
              <a:ext uri="{FF2B5EF4-FFF2-40B4-BE49-F238E27FC236}">
                <a16:creationId xmlns:a16="http://schemas.microsoft.com/office/drawing/2014/main" id="{FE793B4D-60C3-464C-8F49-91008F416F1F}"/>
              </a:ext>
            </a:extLst>
          </p:cNvPr>
          <p:cNvPicPr>
            <a:picLocks noChangeAspect="1"/>
          </p:cNvPicPr>
          <p:nvPr/>
        </p:nvPicPr>
        <p:blipFill>
          <a:blip r:embed="rId3"/>
          <a:stretch>
            <a:fillRect/>
          </a:stretch>
        </p:blipFill>
        <p:spPr>
          <a:xfrm>
            <a:off x="850274" y="1215311"/>
            <a:ext cx="10515600" cy="5451212"/>
          </a:xfrm>
          <a:prstGeom prst="rect">
            <a:avLst/>
          </a:prstGeom>
          <a:effectLst/>
        </p:spPr>
      </p:pic>
    </p:spTree>
    <p:extLst>
      <p:ext uri="{BB962C8B-B14F-4D97-AF65-F5344CB8AC3E}">
        <p14:creationId xmlns:p14="http://schemas.microsoft.com/office/powerpoint/2010/main" val="396356799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24416" y="3185486"/>
            <a:ext cx="9859116" cy="1108608"/>
          </a:xfrm>
        </p:spPr>
        <p:txBody>
          <a:bodyPr/>
          <a:lstStyle/>
          <a:p>
            <a:r>
              <a:rPr lang="en-US" dirty="0"/>
              <a:t>Important </a:t>
            </a:r>
            <a:r>
              <a:rPr lang="en-US" dirty="0" err="1"/>
              <a:t>Techical</a:t>
            </a:r>
            <a:r>
              <a:rPr lang="en-US" dirty="0"/>
              <a:t> Details</a:t>
            </a:r>
          </a:p>
        </p:txBody>
      </p:sp>
    </p:spTree>
    <p:extLst>
      <p:ext uri="{BB962C8B-B14F-4D97-AF65-F5344CB8AC3E}">
        <p14:creationId xmlns:p14="http://schemas.microsoft.com/office/powerpoint/2010/main" val="39256240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24FD57-A5B0-4631-A64C-61D5452B61B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Clusters</a:t>
            </a:r>
          </a:p>
        </p:txBody>
      </p:sp>
      <p:sp>
        <p:nvSpPr>
          <p:cNvPr id="7" name="Rectangle 6">
            <a:extLst>
              <a:ext uri="{FF2B5EF4-FFF2-40B4-BE49-F238E27FC236}">
                <a16:creationId xmlns:a16="http://schemas.microsoft.com/office/drawing/2014/main" id="{3D94A7F1-CF57-4BBA-8852-31F3AD147112}"/>
              </a:ext>
            </a:extLst>
          </p:cNvPr>
          <p:cNvSpPr/>
          <p:nvPr/>
        </p:nvSpPr>
        <p:spPr>
          <a:xfrm>
            <a:off x="556374" y="2364297"/>
            <a:ext cx="6190707" cy="2956900"/>
          </a:xfrm>
          <a:prstGeom prst="rect">
            <a:avLst/>
          </a:prstGeom>
        </p:spPr>
        <p:txBody>
          <a:bodyPr wrap="square" anchor="ctr">
            <a:spAutoFit/>
          </a:bodyPr>
          <a:lstStyle/>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the set of Azure Linux VMs that host the Spark Worker and Driver Nodes</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Your Spark application code (i.e. Jobs) runs on the provisioned clusters. </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clusters are launched in your subscription—but are managed through the Azure Databricks portal.</a:t>
            </a:r>
          </a:p>
          <a:p>
            <a:pPr marL="285750" lvl="1" indent="-285750" defTabSz="914367">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Azure Databricks provides a comprehensive set of graphical wizards to manage the complete lifecycle of clusters—from creation to termination. </a:t>
            </a:r>
          </a:p>
        </p:txBody>
      </p:sp>
      <p:pic>
        <p:nvPicPr>
          <p:cNvPr id="2050" name="Picture 2" descr="https://openclipart.org/image/2400px/svg_to_png/166415/cluster.png">
            <a:extLst>
              <a:ext uri="{FF2B5EF4-FFF2-40B4-BE49-F238E27FC236}">
                <a16:creationId xmlns:a16="http://schemas.microsoft.com/office/drawing/2014/main" id="{656F24EA-C2F3-44DD-B529-A72376582F77}"/>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92236" y="2557426"/>
            <a:ext cx="2444086" cy="24440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611E6644-0DC9-48D5-9075-A96D9D5C8A53}"/>
              </a:ext>
            </a:extLst>
          </p:cNvPr>
          <p:cNvPicPr>
            <a:picLocks noChangeAspect="1"/>
          </p:cNvPicPr>
          <p:nvPr/>
        </p:nvPicPr>
        <p:blipFill>
          <a:blip r:embed="rId4"/>
          <a:stretch>
            <a:fillRect/>
          </a:stretch>
        </p:blipFill>
        <p:spPr>
          <a:xfrm>
            <a:off x="8789371" y="4220240"/>
            <a:ext cx="331503" cy="271529"/>
          </a:xfrm>
          <a:prstGeom prst="rect">
            <a:avLst/>
          </a:prstGeom>
          <a:ln>
            <a:noFill/>
          </a:ln>
        </p:spPr>
      </p:pic>
      <p:pic>
        <p:nvPicPr>
          <p:cNvPr id="14" name="Picture 13">
            <a:extLst>
              <a:ext uri="{FF2B5EF4-FFF2-40B4-BE49-F238E27FC236}">
                <a16:creationId xmlns:a16="http://schemas.microsoft.com/office/drawing/2014/main" id="{75609A02-AF20-4C27-91DD-44E9BEB9C92D}"/>
              </a:ext>
            </a:extLst>
          </p:cNvPr>
          <p:cNvPicPr>
            <a:picLocks noChangeAspect="1"/>
          </p:cNvPicPr>
          <p:nvPr/>
        </p:nvPicPr>
        <p:blipFill>
          <a:blip r:embed="rId4"/>
          <a:stretch>
            <a:fillRect/>
          </a:stretch>
        </p:blipFill>
        <p:spPr>
          <a:xfrm>
            <a:off x="9440969" y="4220239"/>
            <a:ext cx="331503" cy="271529"/>
          </a:xfrm>
          <a:prstGeom prst="rect">
            <a:avLst/>
          </a:prstGeom>
          <a:ln>
            <a:noFill/>
          </a:ln>
        </p:spPr>
      </p:pic>
      <p:pic>
        <p:nvPicPr>
          <p:cNvPr id="11" name="Picture 10">
            <a:extLst>
              <a:ext uri="{FF2B5EF4-FFF2-40B4-BE49-F238E27FC236}">
                <a16:creationId xmlns:a16="http://schemas.microsoft.com/office/drawing/2014/main" id="{874D4A8C-7463-42C5-8983-F42799FE65C0}"/>
              </a:ext>
            </a:extLst>
          </p:cNvPr>
          <p:cNvPicPr>
            <a:picLocks noChangeAspect="1"/>
          </p:cNvPicPr>
          <p:nvPr/>
        </p:nvPicPr>
        <p:blipFill>
          <a:blip r:embed="rId4"/>
          <a:stretch>
            <a:fillRect/>
          </a:stretch>
        </p:blipFill>
        <p:spPr>
          <a:xfrm>
            <a:off x="10092567" y="4220238"/>
            <a:ext cx="331503" cy="271529"/>
          </a:xfrm>
          <a:prstGeom prst="rect">
            <a:avLst/>
          </a:prstGeom>
          <a:ln>
            <a:noFill/>
          </a:ln>
        </p:spPr>
      </p:pic>
    </p:spTree>
    <p:extLst>
      <p:ext uri="{BB962C8B-B14F-4D97-AF65-F5344CB8AC3E}">
        <p14:creationId xmlns:p14="http://schemas.microsoft.com/office/powerpoint/2010/main" val="360226959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F5313-EAC2-451B-9729-088C36D3F5E4}"/>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 Creation</a:t>
            </a:r>
          </a:p>
        </p:txBody>
      </p:sp>
      <p:sp>
        <p:nvSpPr>
          <p:cNvPr id="6" name="Rectangle 5">
            <a:extLst>
              <a:ext uri="{FF2B5EF4-FFF2-40B4-BE49-F238E27FC236}">
                <a16:creationId xmlns:a16="http://schemas.microsoft.com/office/drawing/2014/main" id="{8EB633DE-3838-4AA6-B35B-9C5F5677EF28}"/>
              </a:ext>
            </a:extLst>
          </p:cNvPr>
          <p:cNvSpPr/>
          <p:nvPr/>
        </p:nvSpPr>
        <p:spPr>
          <a:xfrm>
            <a:off x="266920" y="1447612"/>
            <a:ext cx="4742921" cy="3142399"/>
          </a:xfrm>
          <a:prstGeom prst="rect">
            <a:avLst/>
          </a:prstGeom>
        </p:spPr>
        <p:txBody>
          <a:bodyPr wrap="square">
            <a:spAutoFit/>
          </a:bodyPr>
          <a:lstStyle/>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You can create two types of clusters – </a:t>
            </a:r>
            <a:r>
              <a:rPr lang="en-US" sz="1600" i="1" kern="0" dirty="0">
                <a:solidFill>
                  <a:schemeClr val="bg2">
                    <a:lumMod val="25000"/>
                  </a:schemeClr>
                </a:solidFill>
                <a:latin typeface="Segoe UI Semilight" panose="020B0402040204020203" pitchFamily="34" charset="0"/>
                <a:cs typeface="Segoe UI Semilight" panose="020B0402040204020203" pitchFamily="34" charset="0"/>
              </a:rPr>
              <a:t>Standard</a:t>
            </a:r>
            <a:r>
              <a:rPr lang="en-US" sz="1600" kern="0" dirty="0">
                <a:solidFill>
                  <a:schemeClr val="bg2">
                    <a:lumMod val="25000"/>
                  </a:schemeClr>
                </a:solidFill>
                <a:latin typeface="Segoe UI Semilight" panose="020B0402040204020203" pitchFamily="34" charset="0"/>
                <a:cs typeface="Segoe UI Semilight" panose="020B0402040204020203" pitchFamily="34" charset="0"/>
              </a:rPr>
              <a:t> and </a:t>
            </a:r>
            <a:r>
              <a:rPr lang="en-US" sz="1600" i="1" kern="0" dirty="0">
                <a:solidFill>
                  <a:schemeClr val="bg2">
                    <a:lumMod val="25000"/>
                  </a:schemeClr>
                </a:solidFill>
                <a:latin typeface="Segoe UI Semilight" panose="020B0402040204020203" pitchFamily="34" charset="0"/>
                <a:cs typeface="Segoe UI Semilight" panose="020B0402040204020203" pitchFamily="34" charset="0"/>
              </a:rPr>
              <a:t>Serverless Pool </a:t>
            </a:r>
            <a:r>
              <a:rPr lang="en-US" sz="1600" kern="0" dirty="0">
                <a:solidFill>
                  <a:schemeClr val="bg2">
                    <a:lumMod val="25000"/>
                  </a:schemeClr>
                </a:solidFill>
                <a:latin typeface="Segoe UI Semilight" panose="020B0402040204020203" pitchFamily="34" charset="0"/>
                <a:cs typeface="Segoe UI Semilight" panose="020B0402040204020203" pitchFamily="34" charset="0"/>
              </a:rPr>
              <a:t>(see next slide)</a:t>
            </a:r>
          </a:p>
          <a:p>
            <a:pPr marL="285750" lvl="1" indent="-285750" defTabSz="914367">
              <a:lnSpc>
                <a:spcPct val="90000"/>
              </a:lnSpc>
              <a:spcBef>
                <a:spcPts val="600"/>
              </a:spcBef>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 While creating a cluster you can specify:</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Number of nodes</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Autoscaling and Auto Termination policy</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Auto Termination policy</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Spark Configuration details </a:t>
            </a:r>
          </a:p>
          <a:p>
            <a:pPr marL="742950" lvl="2" indent="-285750" defTabSz="914367">
              <a:lnSpc>
                <a:spcPct val="90000"/>
              </a:lnSpc>
              <a:spcBef>
                <a:spcPts val="576"/>
              </a:spcBef>
              <a:spcAft>
                <a:spcPts val="600"/>
              </a:spcAft>
              <a:buClr>
                <a:schemeClr val="accent1"/>
              </a:buClr>
              <a:buFont typeface="Arial" panose="020B0604020202020204" pitchFamily="34" charset="0"/>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The Azure VM instance types for the Driver and Worker Nodes </a:t>
            </a:r>
          </a:p>
          <a:p>
            <a:pPr marL="635000" lvl="2" indent="-177800" defTabSz="914367">
              <a:lnSpc>
                <a:spcPct val="90000"/>
              </a:lnSpc>
              <a:spcBef>
                <a:spcPts val="576"/>
              </a:spcBef>
              <a:spcAft>
                <a:spcPts val="600"/>
              </a:spcAft>
              <a:buClr>
                <a:schemeClr val="accent1"/>
              </a:buClr>
              <a:buFont typeface="Arial" panose="020B0604020202020204" pitchFamily="34" charset="0"/>
              <a:buChar char="•"/>
              <a:tabLst>
                <a:tab pos="632806" algn="l"/>
              </a:tabLst>
            </a:pPr>
            <a:endParaRPr lang="en-US" sz="1600" kern="0" dirty="0">
              <a:solidFill>
                <a:schemeClr val="bg2">
                  <a:lumMod val="25000"/>
                </a:schemeClr>
              </a:solidFill>
            </a:endParaRPr>
          </a:p>
        </p:txBody>
      </p:sp>
      <p:pic>
        <p:nvPicPr>
          <p:cNvPr id="9" name="Picture 8">
            <a:extLst>
              <a:ext uri="{FF2B5EF4-FFF2-40B4-BE49-F238E27FC236}">
                <a16:creationId xmlns:a16="http://schemas.microsoft.com/office/drawing/2014/main" id="{2E3C761B-DF7C-44FB-9846-76C79DCE44BF}"/>
              </a:ext>
            </a:extLst>
          </p:cNvPr>
          <p:cNvPicPr>
            <a:picLocks noChangeAspect="1"/>
          </p:cNvPicPr>
          <p:nvPr/>
        </p:nvPicPr>
        <p:blipFill>
          <a:blip r:embed="rId3"/>
          <a:stretch>
            <a:fillRect/>
          </a:stretch>
        </p:blipFill>
        <p:spPr>
          <a:xfrm>
            <a:off x="2286262" y="4038122"/>
            <a:ext cx="2915809" cy="2637414"/>
          </a:xfrm>
          <a:prstGeom prst="rect">
            <a:avLst/>
          </a:prstGeom>
          <a:ln>
            <a:solidFill>
              <a:srgbClr val="002060"/>
            </a:solidFill>
          </a:ln>
        </p:spPr>
      </p:pic>
      <p:grpSp>
        <p:nvGrpSpPr>
          <p:cNvPr id="11" name="Group 10">
            <a:extLst>
              <a:ext uri="{FF2B5EF4-FFF2-40B4-BE49-F238E27FC236}">
                <a16:creationId xmlns:a16="http://schemas.microsoft.com/office/drawing/2014/main" id="{BCFE0F27-CCDC-4A96-912B-D54775868DDA}"/>
              </a:ext>
            </a:extLst>
          </p:cNvPr>
          <p:cNvGrpSpPr/>
          <p:nvPr/>
        </p:nvGrpSpPr>
        <p:grpSpPr>
          <a:xfrm>
            <a:off x="6159505" y="1314657"/>
            <a:ext cx="5765575" cy="3760877"/>
            <a:chOff x="6159505" y="1612371"/>
            <a:chExt cx="5765575" cy="3760877"/>
          </a:xfrm>
        </p:grpSpPr>
        <p:grpSp>
          <p:nvGrpSpPr>
            <p:cNvPr id="5" name="Group 4">
              <a:extLst>
                <a:ext uri="{FF2B5EF4-FFF2-40B4-BE49-F238E27FC236}">
                  <a16:creationId xmlns:a16="http://schemas.microsoft.com/office/drawing/2014/main" id="{80700EF5-82FB-4B66-8895-65DAC9479701}"/>
                </a:ext>
              </a:extLst>
            </p:cNvPr>
            <p:cNvGrpSpPr/>
            <p:nvPr/>
          </p:nvGrpSpPr>
          <p:grpSpPr>
            <a:xfrm>
              <a:off x="6159505" y="1612371"/>
              <a:ext cx="5765575" cy="3420608"/>
              <a:chOff x="5136403" y="1484919"/>
              <a:chExt cx="6961960" cy="3956139"/>
            </a:xfrm>
          </p:grpSpPr>
          <p:pic>
            <p:nvPicPr>
              <p:cNvPr id="3" name="Picture 2">
                <a:extLst>
                  <a:ext uri="{FF2B5EF4-FFF2-40B4-BE49-F238E27FC236}">
                    <a16:creationId xmlns:a16="http://schemas.microsoft.com/office/drawing/2014/main" id="{F8B8A200-F15C-43C6-8920-405B7D1CBD6E}"/>
                  </a:ext>
                </a:extLst>
              </p:cNvPr>
              <p:cNvPicPr>
                <a:picLocks noChangeAspect="1"/>
              </p:cNvPicPr>
              <p:nvPr/>
            </p:nvPicPr>
            <p:blipFill>
              <a:blip r:embed="rId4"/>
              <a:stretch>
                <a:fillRect/>
              </a:stretch>
            </p:blipFill>
            <p:spPr>
              <a:xfrm>
                <a:off x="5136403" y="1484919"/>
                <a:ext cx="6961960" cy="3956139"/>
              </a:xfrm>
              <a:prstGeom prst="rect">
                <a:avLst/>
              </a:prstGeom>
              <a:ln>
                <a:solidFill>
                  <a:srgbClr val="002060"/>
                </a:solidFill>
              </a:ln>
            </p:spPr>
          </p:pic>
          <p:sp>
            <p:nvSpPr>
              <p:cNvPr id="4" name="Rectangle 3">
                <a:extLst>
                  <a:ext uri="{FF2B5EF4-FFF2-40B4-BE49-F238E27FC236}">
                    <a16:creationId xmlns:a16="http://schemas.microsoft.com/office/drawing/2014/main" id="{318440B9-7E94-4912-984A-8A73741124F2}"/>
                  </a:ext>
                </a:extLst>
              </p:cNvPr>
              <p:cNvSpPr/>
              <p:nvPr/>
            </p:nvSpPr>
            <p:spPr bwMode="auto">
              <a:xfrm>
                <a:off x="10564721" y="1507590"/>
                <a:ext cx="1518528" cy="28342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Box 9">
              <a:extLst>
                <a:ext uri="{FF2B5EF4-FFF2-40B4-BE49-F238E27FC236}">
                  <a16:creationId xmlns:a16="http://schemas.microsoft.com/office/drawing/2014/main" id="{38645D6D-5437-4A63-8180-48AC74F3F6F4}"/>
                </a:ext>
              </a:extLst>
            </p:cNvPr>
            <p:cNvSpPr txBox="1"/>
            <p:nvPr/>
          </p:nvSpPr>
          <p:spPr>
            <a:xfrm>
              <a:off x="6475413" y="4925433"/>
              <a:ext cx="4915448" cy="447815"/>
            </a:xfrm>
            <a:prstGeom prst="rect">
              <a:avLst/>
            </a:prstGeom>
            <a:noFill/>
          </p:spPr>
          <p:txBody>
            <a:bodyPr wrap="none" lIns="182880" tIns="146304" rIns="182880" bIns="146304" rtlCol="0">
              <a:spAutoFit/>
            </a:bodyPr>
            <a:lstStyle/>
            <a:p>
              <a:pPr>
                <a:lnSpc>
                  <a:spcPct val="90000"/>
                </a:lnSpc>
                <a:spcAft>
                  <a:spcPts val="600"/>
                </a:spcAft>
              </a:pPr>
              <a:r>
                <a:rPr lang="en-US" sz="1100" i="1" dirty="0">
                  <a:gradFill>
                    <a:gsLst>
                      <a:gs pos="2917">
                        <a:schemeClr val="tx1"/>
                      </a:gs>
                      <a:gs pos="30000">
                        <a:schemeClr val="tx1"/>
                      </a:gs>
                    </a:gsLst>
                    <a:lin ang="5400000" scaled="0"/>
                  </a:gradFill>
                  <a:cs typeface="Segoe UI Semibold" panose="020B0702040204020203" pitchFamily="34" charset="0"/>
                </a:rPr>
                <a:t>Graphical wizard in the Azure Databricks portal to create a Standard Cluster </a:t>
              </a:r>
            </a:p>
          </p:txBody>
        </p:sp>
      </p:grpSp>
    </p:spTree>
    <p:extLst>
      <p:ext uri="{BB962C8B-B14F-4D97-AF65-F5344CB8AC3E}">
        <p14:creationId xmlns:p14="http://schemas.microsoft.com/office/powerpoint/2010/main" val="234181226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C4184-C62E-4829-8148-4020544C18EB}"/>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Clusters: Auto Scaling and Auto Termination</a:t>
            </a:r>
          </a:p>
        </p:txBody>
      </p:sp>
      <p:sp>
        <p:nvSpPr>
          <p:cNvPr id="7" name="Text Placeholder 6">
            <a:extLst>
              <a:ext uri="{FF2B5EF4-FFF2-40B4-BE49-F238E27FC236}">
                <a16:creationId xmlns:a16="http://schemas.microsoft.com/office/drawing/2014/main" id="{4ADF2C67-B8B5-4BF7-BA64-4219F00B4307}"/>
              </a:ext>
            </a:extLst>
          </p:cNvPr>
          <p:cNvSpPr>
            <a:spLocks noGrp="1"/>
          </p:cNvSpPr>
          <p:nvPr>
            <p:ph type="body" sz="quarter" idx="11"/>
          </p:nvPr>
        </p:nvSpPr>
        <p:spPr>
          <a:xfrm>
            <a:off x="268461" y="990954"/>
            <a:ext cx="11655078" cy="461665"/>
          </a:xfrm>
        </p:spPr>
        <p:txBody>
          <a:bodyPr/>
          <a:lstStyle/>
          <a:p>
            <a:pPr algn="ctr"/>
            <a:r>
              <a:rPr lang="en-US" sz="2000" dirty="0"/>
              <a:t>Simplifies cluster management and reduces costs by eliminating wastage</a:t>
            </a:r>
          </a:p>
        </p:txBody>
      </p:sp>
      <p:sp>
        <p:nvSpPr>
          <p:cNvPr id="6" name="Rectangle 5">
            <a:extLst>
              <a:ext uri="{FF2B5EF4-FFF2-40B4-BE49-F238E27FC236}">
                <a16:creationId xmlns:a16="http://schemas.microsoft.com/office/drawing/2014/main" id="{4F081C6E-501E-46D8-8AE7-22560D0D94DA}"/>
              </a:ext>
            </a:extLst>
          </p:cNvPr>
          <p:cNvSpPr/>
          <p:nvPr/>
        </p:nvSpPr>
        <p:spPr>
          <a:xfrm>
            <a:off x="185599" y="1682925"/>
            <a:ext cx="5910401" cy="4670509"/>
          </a:xfrm>
          <a:prstGeom prst="rect">
            <a:avLst/>
          </a:prstGeom>
        </p:spPr>
        <p:txBody>
          <a:bodyPr wrap="square">
            <a:spAutoFit/>
          </a:bodyPr>
          <a:lstStyle/>
          <a:p>
            <a:pPr marL="0" lvl="1" defTabSz="914367">
              <a:lnSpc>
                <a:spcPts val="2100"/>
              </a:lnSpc>
              <a:spcBef>
                <a:spcPts val="576"/>
              </a:spcBef>
              <a:spcAft>
                <a:spcPts val="6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When creating Azure Databricks clusters you can choose Autoscaling and Auto Termination options.</a:t>
            </a:r>
          </a:p>
          <a:p>
            <a:pPr marL="0" lvl="1" defTabSz="914367">
              <a:lnSpc>
                <a:spcPts val="2100"/>
              </a:lnSpc>
              <a:spcBef>
                <a:spcPts val="576"/>
              </a:spcBef>
              <a:spcAft>
                <a:spcPts val="6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Autoscaling: Just specify the min and max number of clusters. Azure Databricks automatically scales up or down based on load.</a:t>
            </a:r>
          </a:p>
          <a:p>
            <a:pPr marL="0" lvl="1" defTabSz="914367">
              <a:lnSpc>
                <a:spcPts val="2100"/>
              </a:lnSpc>
              <a:spcBef>
                <a:spcPts val="576"/>
              </a:spcBef>
              <a:spcAft>
                <a:spcPts val="6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Auto Termination: After the specified minutes of inactivity the cluster is automatically terminated.</a:t>
            </a:r>
          </a:p>
          <a:p>
            <a:pPr marL="0" lvl="1" defTabSz="914367">
              <a:lnSpc>
                <a:spcPts val="2100"/>
              </a:lnSpc>
              <a:spcAft>
                <a:spcPts val="300"/>
              </a:spcAft>
              <a:buClr>
                <a:schemeClr val="accent1"/>
              </a:buClr>
              <a:tabLst>
                <a:tab pos="632806" algn="l"/>
              </a:tabLst>
            </a:pPr>
            <a:r>
              <a:rPr lang="en-US" sz="1600" kern="0" dirty="0">
                <a:solidFill>
                  <a:schemeClr val="bg2">
                    <a:lumMod val="25000"/>
                  </a:schemeClr>
                </a:solidFill>
                <a:latin typeface="Segoe UI Semilight" panose="020B0402040204020203" pitchFamily="34" charset="0"/>
                <a:cs typeface="Segoe UI Semilight" panose="020B0402040204020203" pitchFamily="34" charset="0"/>
              </a:rPr>
              <a:t>Benefits:</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You do not have to guess, or determine by trial and error, the correct number of nodes for the cluster</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As the workload changes you do not have to manually tweak the number of nodes</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You do not have to worry about wasting resources when the cluster is idle. You only pay for resource when they are actually being used</a:t>
            </a:r>
          </a:p>
          <a:p>
            <a:pPr marL="285750" lvl="1" indent="-285750" defTabSz="914367">
              <a:lnSpc>
                <a:spcPts val="2100"/>
              </a:lnSpc>
              <a:spcAft>
                <a:spcPts val="300"/>
              </a:spcAft>
              <a:buClr>
                <a:schemeClr val="accent1"/>
              </a:buClr>
              <a:buFont typeface="Wingdings" panose="05000000000000000000" pitchFamily="2" charset="2"/>
              <a:buChar char="§"/>
              <a:tabLst>
                <a:tab pos="632806" algn="l"/>
              </a:tabLst>
            </a:pPr>
            <a:r>
              <a:rPr lang="en-US" sz="1400" kern="0" dirty="0">
                <a:solidFill>
                  <a:schemeClr val="bg2">
                    <a:lumMod val="25000"/>
                  </a:schemeClr>
                </a:solidFill>
                <a:latin typeface="Segoe UI Semilight" panose="020B0402040204020203" pitchFamily="34" charset="0"/>
                <a:cs typeface="Segoe UI Semilight" panose="020B0402040204020203" pitchFamily="34" charset="0"/>
              </a:rPr>
              <a:t>You do not have to wait and watch for jobs to complete just so you can shutdown the clusters</a:t>
            </a:r>
          </a:p>
        </p:txBody>
      </p:sp>
      <p:grpSp>
        <p:nvGrpSpPr>
          <p:cNvPr id="9" name="Group 8">
            <a:extLst>
              <a:ext uri="{FF2B5EF4-FFF2-40B4-BE49-F238E27FC236}">
                <a16:creationId xmlns:a16="http://schemas.microsoft.com/office/drawing/2014/main" id="{725CF5ED-11E0-4C7F-8BB7-6922DEBFEBE0}"/>
              </a:ext>
            </a:extLst>
          </p:cNvPr>
          <p:cNvGrpSpPr/>
          <p:nvPr/>
        </p:nvGrpSpPr>
        <p:grpSpPr>
          <a:xfrm>
            <a:off x="6431028" y="1796281"/>
            <a:ext cx="5575373" cy="4247903"/>
            <a:chOff x="6431028" y="1796281"/>
            <a:chExt cx="5575373" cy="4247903"/>
          </a:xfrm>
        </p:grpSpPr>
        <p:pic>
          <p:nvPicPr>
            <p:cNvPr id="3" name="Picture 2">
              <a:extLst>
                <a:ext uri="{FF2B5EF4-FFF2-40B4-BE49-F238E27FC236}">
                  <a16:creationId xmlns:a16="http://schemas.microsoft.com/office/drawing/2014/main" id="{6C64DFC9-444B-4127-85B5-176F72F823F3}"/>
                </a:ext>
              </a:extLst>
            </p:cNvPr>
            <p:cNvPicPr>
              <a:picLocks noChangeAspect="1"/>
            </p:cNvPicPr>
            <p:nvPr/>
          </p:nvPicPr>
          <p:blipFill>
            <a:blip r:embed="rId3"/>
            <a:stretch>
              <a:fillRect/>
            </a:stretch>
          </p:blipFill>
          <p:spPr>
            <a:xfrm>
              <a:off x="6431028" y="1796281"/>
              <a:ext cx="5575373" cy="4247903"/>
            </a:xfrm>
            <a:prstGeom prst="rect">
              <a:avLst/>
            </a:prstGeom>
            <a:ln>
              <a:solidFill>
                <a:schemeClr val="accent2">
                  <a:lumMod val="90000"/>
                  <a:lumOff val="10000"/>
                </a:schemeClr>
              </a:solidFill>
            </a:ln>
          </p:spPr>
        </p:pic>
        <p:sp>
          <p:nvSpPr>
            <p:cNvPr id="4" name="Rectangle: Rounded Corners 3">
              <a:extLst>
                <a:ext uri="{FF2B5EF4-FFF2-40B4-BE49-F238E27FC236}">
                  <a16:creationId xmlns:a16="http://schemas.microsoft.com/office/drawing/2014/main" id="{A8155789-E817-4EAF-AC15-1631D078F2DA}"/>
                </a:ext>
              </a:extLst>
            </p:cNvPr>
            <p:cNvSpPr/>
            <p:nvPr/>
          </p:nvSpPr>
          <p:spPr bwMode="auto">
            <a:xfrm>
              <a:off x="6967577" y="4934737"/>
              <a:ext cx="2728086" cy="399436"/>
            </a:xfrm>
            <a:prstGeom prst="roundRect">
              <a:avLst/>
            </a:prstGeom>
            <a:noFill/>
            <a:ln w="12700">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8B72D252-E98F-49FF-B27F-751B7CA1C8CD}"/>
                </a:ext>
              </a:extLst>
            </p:cNvPr>
            <p:cNvSpPr/>
            <p:nvPr/>
          </p:nvSpPr>
          <p:spPr bwMode="auto">
            <a:xfrm>
              <a:off x="6967577" y="5366784"/>
              <a:ext cx="2719269" cy="667512"/>
            </a:xfrm>
            <a:prstGeom prst="roundRect">
              <a:avLst/>
            </a:prstGeom>
            <a:noFill/>
            <a:ln w="12700">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8BDF3B5-F3DE-4B32-9034-CC935E5681E8}"/>
                </a:ext>
              </a:extLst>
            </p:cNvPr>
            <p:cNvSpPr/>
            <p:nvPr/>
          </p:nvSpPr>
          <p:spPr bwMode="auto">
            <a:xfrm>
              <a:off x="10768760" y="1811395"/>
              <a:ext cx="1230084" cy="213888"/>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35856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2F5C-D4A2-4151-9B06-E3F6918D75C4}"/>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Serverless Pool (Beta)</a:t>
            </a:r>
          </a:p>
        </p:txBody>
      </p:sp>
      <p:sp>
        <p:nvSpPr>
          <p:cNvPr id="4" name="Text Placeholder 3">
            <a:extLst>
              <a:ext uri="{FF2B5EF4-FFF2-40B4-BE49-F238E27FC236}">
                <a16:creationId xmlns:a16="http://schemas.microsoft.com/office/drawing/2014/main" id="{2D516163-A7CE-4EEA-9A7E-2356401B657C}"/>
              </a:ext>
            </a:extLst>
          </p:cNvPr>
          <p:cNvSpPr>
            <a:spLocks noGrp="1"/>
          </p:cNvSpPr>
          <p:nvPr>
            <p:ph type="body" sz="quarter" idx="11"/>
          </p:nvPr>
        </p:nvSpPr>
        <p:spPr>
          <a:xfrm>
            <a:off x="267684" y="940811"/>
            <a:ext cx="11655078" cy="461665"/>
          </a:xfrm>
        </p:spPr>
        <p:txBody>
          <a:bodyPr/>
          <a:lstStyle/>
          <a:p>
            <a:pPr algn="ctr"/>
            <a:r>
              <a:rPr lang="en-US" sz="2000" dirty="0">
                <a:solidFill>
                  <a:srgbClr val="0070C0"/>
                </a:solidFill>
                <a:latin typeface="Segoe UI Semilight" panose="020B0402040204020203" pitchFamily="34" charset="0"/>
              </a:rPr>
              <a:t>A  self-managed pool of cloud resources, auto-configured for interactive Spark workloads</a:t>
            </a:r>
          </a:p>
        </p:txBody>
      </p:sp>
      <p:sp>
        <p:nvSpPr>
          <p:cNvPr id="3" name="Text Placeholder 7">
            <a:extLst>
              <a:ext uri="{FF2B5EF4-FFF2-40B4-BE49-F238E27FC236}">
                <a16:creationId xmlns:a16="http://schemas.microsoft.com/office/drawing/2014/main" id="{4D85CDF0-DAC0-4983-AE62-DB6C8C2DAA0E}"/>
              </a:ext>
            </a:extLst>
          </p:cNvPr>
          <p:cNvSpPr txBox="1">
            <a:spLocks/>
          </p:cNvSpPr>
          <p:nvPr/>
        </p:nvSpPr>
        <p:spPr>
          <a:xfrm>
            <a:off x="365283" y="1889826"/>
            <a:ext cx="5336856" cy="1442919"/>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solidFill>
                <a:latin typeface="Segoe UI Semilight" panose="020B0402040204020203" pitchFamily="34" charset="0"/>
                <a:cs typeface="Segoe UI Semilight" panose="020B0402040204020203" pitchFamily="34" charset="0"/>
              </a:rPr>
              <a:t>You specify only the </a:t>
            </a:r>
            <a:r>
              <a:rPr lang="en-US" sz="1600" b="1" kern="0" dirty="0">
                <a:solidFill>
                  <a:schemeClr val="accent5"/>
                </a:solidFill>
                <a:latin typeface="Segoe UI Semilight" panose="020B0402040204020203" pitchFamily="34" charset="0"/>
                <a:cs typeface="Segoe UI Semilight" panose="020B0402040204020203" pitchFamily="34" charset="0"/>
              </a:rPr>
              <a:t>minimum</a:t>
            </a:r>
            <a:r>
              <a:rPr lang="en-US" sz="1600" kern="0" dirty="0">
                <a:solidFill>
                  <a:schemeClr val="accent5"/>
                </a:solidFill>
                <a:latin typeface="Segoe UI Semilight" panose="020B0402040204020203" pitchFamily="34" charset="0"/>
                <a:cs typeface="Segoe UI Semilight" panose="020B0402040204020203" pitchFamily="34" charset="0"/>
              </a:rPr>
              <a:t> and </a:t>
            </a:r>
            <a:r>
              <a:rPr lang="en-US" sz="1600" b="1" kern="0" dirty="0">
                <a:solidFill>
                  <a:schemeClr val="accent5"/>
                </a:solidFill>
                <a:latin typeface="Segoe UI Semilight" panose="020B0402040204020203" pitchFamily="34" charset="0"/>
                <a:cs typeface="Segoe UI Semilight" panose="020B0402040204020203" pitchFamily="34" charset="0"/>
              </a:rPr>
              <a:t>maximum</a:t>
            </a:r>
            <a:r>
              <a:rPr lang="en-US" sz="1600" kern="0" dirty="0">
                <a:solidFill>
                  <a:schemeClr val="accent5"/>
                </a:solidFill>
                <a:latin typeface="Segoe UI Semilight" panose="020B0402040204020203" pitchFamily="34" charset="0"/>
                <a:cs typeface="Segoe UI Semilight" panose="020B0402040204020203" pitchFamily="34" charset="0"/>
              </a:rPr>
              <a:t> number of nodes in the cluster—Azure Databricks provisions and adjusts the compute and local storage based on your usage.</a:t>
            </a:r>
          </a:p>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solidFill>
                <a:latin typeface="Segoe UI Semilight" panose="020B0402040204020203" pitchFamily="34" charset="0"/>
                <a:cs typeface="Segoe UI Semilight" panose="020B0402040204020203" pitchFamily="34" charset="0"/>
              </a:rPr>
              <a:t>Limitation: Currently works only for SQL and Python.</a:t>
            </a:r>
          </a:p>
        </p:txBody>
      </p:sp>
      <p:pic>
        <p:nvPicPr>
          <p:cNvPr id="6" name="Picture 5">
            <a:extLst>
              <a:ext uri="{FF2B5EF4-FFF2-40B4-BE49-F238E27FC236}">
                <a16:creationId xmlns:a16="http://schemas.microsoft.com/office/drawing/2014/main" id="{22AD6576-731A-4734-A74F-0C330F0284A1}"/>
              </a:ext>
            </a:extLst>
          </p:cNvPr>
          <p:cNvPicPr>
            <a:picLocks noChangeAspect="1"/>
          </p:cNvPicPr>
          <p:nvPr/>
        </p:nvPicPr>
        <p:blipFill>
          <a:blip r:embed="rId3"/>
          <a:stretch>
            <a:fillRect/>
          </a:stretch>
        </p:blipFill>
        <p:spPr>
          <a:xfrm>
            <a:off x="7225884" y="1662271"/>
            <a:ext cx="4313699" cy="1898027"/>
          </a:xfrm>
          <a:prstGeom prst="rect">
            <a:avLst/>
          </a:prstGeom>
          <a:ln>
            <a:solidFill>
              <a:schemeClr val="accent2">
                <a:lumMod val="90000"/>
                <a:lumOff val="10000"/>
              </a:schemeClr>
            </a:solidFill>
          </a:ln>
        </p:spPr>
      </p:pic>
      <p:graphicFrame>
        <p:nvGraphicFramePr>
          <p:cNvPr id="7" name="Table 6">
            <a:extLst>
              <a:ext uri="{FF2B5EF4-FFF2-40B4-BE49-F238E27FC236}">
                <a16:creationId xmlns:a16="http://schemas.microsoft.com/office/drawing/2014/main" id="{1B812C71-F4C8-48B7-8A7F-DAF9C0FC1BA9}"/>
              </a:ext>
            </a:extLst>
          </p:cNvPr>
          <p:cNvGraphicFramePr>
            <a:graphicFrameLocks noGrp="1"/>
          </p:cNvGraphicFramePr>
          <p:nvPr>
            <p:extLst/>
          </p:nvPr>
        </p:nvGraphicFramePr>
        <p:xfrm>
          <a:off x="558381" y="3723666"/>
          <a:ext cx="10981202" cy="2844822"/>
        </p:xfrm>
        <a:graphic>
          <a:graphicData uri="http://schemas.openxmlformats.org/drawingml/2006/table">
            <a:tbl>
              <a:tblPr firstRow="1" bandRow="1">
                <a:tableStyleId>{5C22544A-7EE6-4342-B048-85BDC9FD1C3A}</a:tableStyleId>
              </a:tblPr>
              <a:tblGrid>
                <a:gridCol w="1481352">
                  <a:extLst>
                    <a:ext uri="{9D8B030D-6E8A-4147-A177-3AD203B41FA5}">
                      <a16:colId xmlns:a16="http://schemas.microsoft.com/office/drawing/2014/main" val="1306361021"/>
                    </a:ext>
                  </a:extLst>
                </a:gridCol>
                <a:gridCol w="9499850">
                  <a:extLst>
                    <a:ext uri="{9D8B030D-6E8A-4147-A177-3AD203B41FA5}">
                      <a16:colId xmlns:a16="http://schemas.microsoft.com/office/drawing/2014/main" val="2503498939"/>
                    </a:ext>
                  </a:extLst>
                </a:gridCol>
              </a:tblGrid>
              <a:tr h="390728">
                <a:tc gridSpan="2">
                  <a:txBody>
                    <a:bodyPr/>
                    <a:lstStyle/>
                    <a:p>
                      <a:pPr marL="177800" marR="0" lvl="1" indent="-177800" algn="ctr" defTabSz="914367" rtl="0" eaLnBrk="1" fontAlgn="base" latinLnBrk="0" hangingPunct="1">
                        <a:lnSpc>
                          <a:spcPct val="90000"/>
                        </a:lnSpc>
                        <a:spcBef>
                          <a:spcPts val="576"/>
                        </a:spcBef>
                        <a:spcAft>
                          <a:spcPts val="600"/>
                        </a:spcAft>
                        <a:buClr>
                          <a:schemeClr val="accent1"/>
                        </a:buClr>
                        <a:buSzPct val="90000"/>
                        <a:buFont typeface="Arial" panose="020B0604020202020204" pitchFamily="34" charset="0"/>
                        <a:buChar char="•"/>
                        <a:tabLst>
                          <a:tab pos="632806" algn="l"/>
                        </a:tabLst>
                      </a:pPr>
                      <a:r>
                        <a:rPr lang="en-US" sz="1600" b="0" kern="0" spc="0" baseline="0" dirty="0">
                          <a:solidFill>
                            <a:schemeClr val="bg1"/>
                          </a:solidFill>
                          <a:latin typeface="+mn-lt"/>
                          <a:ea typeface="+mn-ea"/>
                          <a:cs typeface="+mn-cs"/>
                        </a:rPr>
                        <a:t>Benefits of Serverless Pool</a:t>
                      </a:r>
                    </a:p>
                  </a:txBody>
                  <a:tcPr anchor="ctr">
                    <a:lnB w="12700" cap="flat" cmpd="sng" algn="ctr">
                      <a:solidFill>
                        <a:schemeClr val="tx1">
                          <a:lumMod val="20000"/>
                          <a:lumOff val="80000"/>
                        </a:schemeClr>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2241255228"/>
                  </a:ext>
                </a:extLst>
              </a:tr>
              <a:tr h="851038">
                <a:tc>
                  <a:txBody>
                    <a:bodyPr/>
                    <a:lstStyle/>
                    <a:p>
                      <a:r>
                        <a:rPr lang="en-US" sz="1400" dirty="0">
                          <a:latin typeface="Segoe UI Semilight" panose="020B0402040204020203" pitchFamily="34" charset="0"/>
                          <a:cs typeface="Segoe UI Semilight" panose="020B0402040204020203" pitchFamily="34" charset="0"/>
                        </a:rPr>
                        <a:t>Auto-Configuration</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285750" lvl="3" indent="-285750" defTabSz="895769" fontAlgn="base">
                        <a:spcBef>
                          <a:spcPts val="0"/>
                        </a:spcBef>
                        <a:spcAft>
                          <a:spcPts val="294"/>
                        </a:spcAft>
                        <a:buClr>
                          <a:srgbClr val="0070C0"/>
                        </a:buClr>
                        <a:buFont typeface="Wingdings" panose="05000000000000000000" pitchFamily="2" charset="2"/>
                        <a:buChar char="§"/>
                        <a:tabLst>
                          <a:tab pos="632806" algn="l"/>
                        </a:tabLst>
                      </a:pPr>
                      <a:r>
                        <a:rPr lang="en-US" sz="14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chooses the best configuration for Spark to get the best performance</a:t>
                      </a:r>
                    </a:p>
                    <a:p>
                      <a:pPr marL="285750" lvl="3" indent="-285750" defTabSz="895769" fontAlgn="base">
                        <a:spcBef>
                          <a:spcPts val="0"/>
                        </a:spcBef>
                        <a:spcAft>
                          <a:spcPts val="294"/>
                        </a:spcAft>
                        <a:buClr>
                          <a:srgbClr val="0070C0"/>
                        </a:buClr>
                        <a:buFont typeface="Wingdings" panose="05000000000000000000" pitchFamily="2" charset="2"/>
                        <a:buChar char="§"/>
                        <a:tabLst>
                          <a:tab pos="632806" algn="l"/>
                        </a:tabLst>
                      </a:pPr>
                      <a:r>
                        <a:rPr lang="en-US" sz="14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Users don’t need to worry about providing any of the Databricks runtime version or Spark configuration.</a:t>
                      </a:r>
                    </a:p>
                    <a:p>
                      <a:pPr marL="285750" lvl="3" indent="-285750" defTabSz="895769" fontAlgn="base">
                        <a:spcBef>
                          <a:spcPts val="0"/>
                        </a:spcBef>
                        <a:spcAft>
                          <a:spcPts val="294"/>
                        </a:spcAft>
                        <a:buClr>
                          <a:srgbClr val="0070C0"/>
                        </a:buClr>
                        <a:buFont typeface="Wingdings" panose="05000000000000000000" pitchFamily="2" charset="2"/>
                        <a:buChar char="§"/>
                        <a:tabLst>
                          <a:tab pos="632806" algn="l"/>
                        </a:tabLst>
                      </a:pPr>
                      <a:r>
                        <a:rPr lang="en-US" sz="14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also chooses the best cluster parameters to save cost on infrastructure</a:t>
                      </a:r>
                      <a:endParaRPr lang="en-US" sz="1600" dirty="0">
                        <a:latin typeface="Segoe UI Semilight" panose="020B0402040204020203" pitchFamily="34" charset="0"/>
                        <a:cs typeface="Segoe UI Semilight" panose="020B0402040204020203" pitchFamily="34" charset="0"/>
                      </a:endParaRP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231026"/>
                  </a:ext>
                </a:extLst>
              </a:tr>
              <a:tr h="390728">
                <a:tc>
                  <a:txBody>
                    <a:bodyPr/>
                    <a:lstStyle/>
                    <a:p>
                      <a:pPr marL="0" algn="l" defTabSz="914016" rtl="0" eaLnBrk="1" latinLnBrk="0" hangingPunct="1"/>
                      <a:r>
                        <a:rPr lang="en-US" sz="1400" kern="1200" dirty="0">
                          <a:solidFill>
                            <a:schemeClr val="dk1"/>
                          </a:solidFill>
                          <a:latin typeface="Segoe UI Semilight" panose="020B0402040204020203" pitchFamily="34" charset="0"/>
                          <a:ea typeface="+mn-ea"/>
                          <a:cs typeface="Segoe UI Semilight" panose="020B0402040204020203" pitchFamily="34" charset="0"/>
                        </a:rPr>
                        <a:t>Elasticity</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lumMod val="95000"/>
                      </a:schemeClr>
                    </a:solidFill>
                  </a:tcPr>
                </a:tc>
                <a:tc>
                  <a:txBody>
                    <a:bodyPr/>
                    <a:lstStyle/>
                    <a:p>
                      <a:pPr marL="285750" lvl="3" indent="-285750" algn="l" defTabSz="895769" rtl="0" eaLnBrk="1" fontAlgn="base" latinLnBrk="0" hangingPunct="1">
                        <a:spcBef>
                          <a:spcPts val="0"/>
                        </a:spcBef>
                        <a:spcAft>
                          <a:spcPts val="294"/>
                        </a:spcAft>
                        <a:buClr>
                          <a:srgbClr val="0070C0"/>
                        </a:buClr>
                        <a:buFont typeface="Wingdings" panose="05000000000000000000" pitchFamily="2" charset="2"/>
                        <a:buChar char="§"/>
                        <a:tabLst>
                          <a:tab pos="632806" algn="l"/>
                        </a:tabLst>
                      </a:pPr>
                      <a:r>
                        <a:rPr lang="en-US" sz="1400" kern="1200" dirty="0">
                          <a:ln>
                            <a:solidFill>
                              <a:srgbClr val="FFFFFF">
                                <a:alpha val="0"/>
                              </a:srgbClr>
                            </a:solidFill>
                          </a:ln>
                          <a:solidFill>
                            <a:srgbClr val="353535"/>
                          </a:solidFill>
                          <a:latin typeface="Segoe UI Semilight" panose="020B0402040204020203" pitchFamily="34" charset="0"/>
                          <a:ea typeface="+mn-ea"/>
                          <a:cs typeface="Segoe UI Semilight" panose="020B0402040204020203" pitchFamily="34" charset="0"/>
                        </a:rPr>
                        <a:t>Automatically scales the compute and local storage, independently, based on usage</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05122865"/>
                  </a:ext>
                </a:extLst>
              </a:tr>
              <a:tr h="1212328">
                <a:tc>
                  <a:txBody>
                    <a:bodyPr/>
                    <a:lstStyle/>
                    <a:p>
                      <a:pPr marL="0" algn="l" defTabSz="914016" rtl="0" eaLnBrk="1" latinLnBrk="0" hangingPunct="1"/>
                      <a:r>
                        <a:rPr lang="en-US" sz="1400" kern="1200" dirty="0">
                          <a:solidFill>
                            <a:schemeClr val="dk1"/>
                          </a:solidFill>
                          <a:latin typeface="Segoe UI Semilight" panose="020B0402040204020203" pitchFamily="34" charset="0"/>
                          <a:ea typeface="+mn-ea"/>
                          <a:cs typeface="Segoe UI Semilight" panose="020B0402040204020203" pitchFamily="34" charset="0"/>
                        </a:rPr>
                        <a:t>Fine grained Sharing</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285750" lvl="3" indent="-285750" algn="l" defTabSz="895769" rtl="0" eaLnBrk="1" fontAlgn="base" latinLnBrk="0" hangingPunct="1">
                        <a:spcBef>
                          <a:spcPts val="0"/>
                        </a:spcBef>
                        <a:spcAft>
                          <a:spcPts val="294"/>
                        </a:spcAft>
                        <a:buClr>
                          <a:srgbClr val="0070C0"/>
                        </a:buClr>
                        <a:buFont typeface="Wingdings" panose="05000000000000000000" pitchFamily="2" charset="2"/>
                        <a:buChar char="§"/>
                        <a:tabLst>
                          <a:tab pos="632806" algn="l"/>
                        </a:tabLst>
                      </a:pPr>
                      <a:r>
                        <a:rPr lang="en-US" sz="1400" kern="1200" dirty="0">
                          <a:ln>
                            <a:solidFill>
                              <a:srgbClr val="FFFFFF">
                                <a:alpha val="0"/>
                              </a:srgbClr>
                            </a:solidFill>
                          </a:ln>
                          <a:solidFill>
                            <a:srgbClr val="353535"/>
                          </a:solidFill>
                          <a:latin typeface="Segoe UI Semilight" panose="020B0402040204020203" pitchFamily="34" charset="0"/>
                          <a:ea typeface="+mn-ea"/>
                          <a:cs typeface="Segoe UI Semilight" panose="020B0402040204020203" pitchFamily="34" charset="0"/>
                        </a:rPr>
                        <a:t>Offers maximum resource utilization and minimum query latencies</a:t>
                      </a:r>
                    </a:p>
                    <a:p>
                      <a:pPr marL="548640" lvl="5" indent="-268916" defTabSz="895769" fontAlgn="base">
                        <a:spcBef>
                          <a:spcPts val="294"/>
                        </a:spcBef>
                        <a:buClr>
                          <a:srgbClr val="68217A">
                            <a:lumMod val="50000"/>
                          </a:srgbClr>
                        </a:buClr>
                        <a:buFont typeface="Arial" panose="020B0604020202020204" pitchFamily="34" charset="0"/>
                        <a:buChar char="•"/>
                        <a:tabLst>
                          <a:tab pos="632806" algn="l"/>
                        </a:tabLst>
                      </a:pPr>
                      <a:r>
                        <a:rPr lang="en-US" sz="1200" i="1" dirty="0">
                          <a:ln>
                            <a:solidFill>
                              <a:srgbClr val="FFFFFF">
                                <a:alpha val="0"/>
                              </a:srgbClr>
                            </a:solidFill>
                          </a:ln>
                          <a:solidFill>
                            <a:schemeClr val="accent2">
                              <a:lumMod val="90000"/>
                              <a:lumOff val="10000"/>
                            </a:schemeClr>
                          </a:solidFill>
                          <a:latin typeface="Segoe UI Semilight" panose="020B0402040204020203" pitchFamily="34" charset="0"/>
                          <a:cs typeface="Segoe UI Semilight" panose="020B0402040204020203" pitchFamily="34" charset="0"/>
                        </a:rPr>
                        <a:t>Preemption: </a:t>
                      </a:r>
                      <a:r>
                        <a:rPr lang="en-US" sz="12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proactively preempts Spark tasks from over-committed users to ensure all users get their fair share of cluster time and their jobs complete in a timely manner even when contending with dozens of other users. Uses the “Task Preemption for High Concurrency” feature of Spark in Databricks.</a:t>
                      </a:r>
                    </a:p>
                    <a:p>
                      <a:pPr marL="548640" lvl="5" indent="-268916" defTabSz="895769" fontAlgn="base">
                        <a:spcBef>
                          <a:spcPts val="294"/>
                        </a:spcBef>
                        <a:spcAft>
                          <a:spcPts val="294"/>
                        </a:spcAft>
                        <a:buClr>
                          <a:srgbClr val="68217A">
                            <a:lumMod val="50000"/>
                          </a:srgbClr>
                        </a:buClr>
                        <a:buFont typeface="Arial" panose="020B0604020202020204" pitchFamily="34" charset="0"/>
                        <a:buChar char="•"/>
                        <a:tabLst>
                          <a:tab pos="632806" algn="l"/>
                        </a:tabLst>
                      </a:pPr>
                      <a:r>
                        <a:rPr lang="en-US" sz="1200" b="0" i="1" dirty="0">
                          <a:ln>
                            <a:solidFill>
                              <a:srgbClr val="FFFFFF">
                                <a:alpha val="0"/>
                              </a:srgbClr>
                            </a:solidFill>
                          </a:ln>
                          <a:solidFill>
                            <a:schemeClr val="accent2">
                              <a:lumMod val="90000"/>
                              <a:lumOff val="10000"/>
                            </a:schemeClr>
                          </a:solidFill>
                          <a:latin typeface="Segoe UI Semilight" panose="020B0402040204020203" pitchFamily="34" charset="0"/>
                          <a:cs typeface="Segoe UI Semilight" panose="020B0402040204020203" pitchFamily="34" charset="0"/>
                        </a:rPr>
                        <a:t>Fault isolation:</a:t>
                      </a:r>
                      <a:r>
                        <a:rPr lang="en-US" sz="1200" b="1" i="1" dirty="0">
                          <a:ln>
                            <a:solidFill>
                              <a:srgbClr val="FFFFFF">
                                <a:alpha val="0"/>
                              </a:srgbClr>
                            </a:solidFill>
                          </a:ln>
                          <a:solidFill>
                            <a:schemeClr val="accent2">
                              <a:lumMod val="90000"/>
                              <a:lumOff val="10000"/>
                            </a:schemeClr>
                          </a:solidFill>
                          <a:latin typeface="Segoe UI Semilight" panose="020B0402040204020203" pitchFamily="34" charset="0"/>
                          <a:cs typeface="Segoe UI Semilight" panose="020B0402040204020203" pitchFamily="34" charset="0"/>
                        </a:rPr>
                        <a:t> </a:t>
                      </a:r>
                      <a:r>
                        <a:rPr lang="en-US" sz="1200" dirty="0">
                          <a:ln>
                            <a:solidFill>
                              <a:srgbClr val="FFFFFF">
                                <a:alpha val="0"/>
                              </a:srgbClr>
                            </a:solidFill>
                          </a:ln>
                          <a:solidFill>
                            <a:srgbClr val="353535"/>
                          </a:solidFill>
                          <a:latin typeface="Segoe UI Semilight" panose="020B0402040204020203" pitchFamily="34" charset="0"/>
                          <a:cs typeface="Segoe UI Semilight" panose="020B0402040204020203" pitchFamily="34" charset="0"/>
                        </a:rPr>
                        <a:t>Databricks sandboxes the environments belonging to different notebooks from one another.</a:t>
                      </a:r>
                    </a:p>
                  </a:txBody>
                  <a:tcPr anchor="ctr">
                    <a:lnL w="12700" cap="flat" cmpd="sng" algn="ctr">
                      <a:solidFill>
                        <a:schemeClr val="tx1">
                          <a:lumMod val="20000"/>
                          <a:lumOff val="80000"/>
                        </a:schemeClr>
                      </a:solidFill>
                      <a:prstDash val="solid"/>
                      <a:round/>
                      <a:headEnd type="none" w="med" len="med"/>
                      <a:tailEnd type="none" w="med" len="med"/>
                    </a:lnL>
                    <a:lnR w="12700" cap="flat" cmpd="sng" algn="ctr">
                      <a:solidFill>
                        <a:schemeClr val="tx1">
                          <a:lumMod val="20000"/>
                          <a:lumOff val="80000"/>
                        </a:schemeClr>
                      </a:solid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94089775"/>
                  </a:ext>
                </a:extLst>
              </a:tr>
            </a:tbl>
          </a:graphicData>
        </a:graphic>
      </p:graphicFrame>
    </p:spTree>
    <p:extLst>
      <p:ext uri="{BB962C8B-B14F-4D97-AF65-F5344CB8AC3E}">
        <p14:creationId xmlns:p14="http://schemas.microsoft.com/office/powerpoint/2010/main" val="171188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C4BC-76D5-46BD-89FA-ACE67815CEF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Cluster Access Control</a:t>
            </a:r>
          </a:p>
        </p:txBody>
      </p:sp>
      <p:graphicFrame>
        <p:nvGraphicFramePr>
          <p:cNvPr id="4" name="Table 3">
            <a:extLst>
              <a:ext uri="{FF2B5EF4-FFF2-40B4-BE49-F238E27FC236}">
                <a16:creationId xmlns:a16="http://schemas.microsoft.com/office/drawing/2014/main" id="{D500611F-848B-493C-94AE-DD1FD5BF217D}"/>
              </a:ext>
            </a:extLst>
          </p:cNvPr>
          <p:cNvGraphicFramePr>
            <a:graphicFrameLocks noGrp="1"/>
          </p:cNvGraphicFramePr>
          <p:nvPr>
            <p:extLst/>
          </p:nvPr>
        </p:nvGraphicFramePr>
        <p:xfrm>
          <a:off x="306558" y="3570193"/>
          <a:ext cx="6467621" cy="2718522"/>
        </p:xfrm>
        <a:graphic>
          <a:graphicData uri="http://schemas.openxmlformats.org/drawingml/2006/table">
            <a:tbl>
              <a:tblPr/>
              <a:tblGrid>
                <a:gridCol w="1747605">
                  <a:extLst>
                    <a:ext uri="{9D8B030D-6E8A-4147-A177-3AD203B41FA5}">
                      <a16:colId xmlns:a16="http://schemas.microsoft.com/office/drawing/2014/main" val="1817121526"/>
                    </a:ext>
                  </a:extLst>
                </a:gridCol>
                <a:gridCol w="1180004">
                  <a:extLst>
                    <a:ext uri="{9D8B030D-6E8A-4147-A177-3AD203B41FA5}">
                      <a16:colId xmlns:a16="http://schemas.microsoft.com/office/drawing/2014/main" val="1913190528"/>
                    </a:ext>
                  </a:extLst>
                </a:gridCol>
                <a:gridCol w="1180004">
                  <a:extLst>
                    <a:ext uri="{9D8B030D-6E8A-4147-A177-3AD203B41FA5}">
                      <a16:colId xmlns:a16="http://schemas.microsoft.com/office/drawing/2014/main" val="3228517506"/>
                    </a:ext>
                  </a:extLst>
                </a:gridCol>
                <a:gridCol w="1180004">
                  <a:extLst>
                    <a:ext uri="{9D8B030D-6E8A-4147-A177-3AD203B41FA5}">
                      <a16:colId xmlns:a16="http://schemas.microsoft.com/office/drawing/2014/main" val="3498492716"/>
                    </a:ext>
                  </a:extLst>
                </a:gridCol>
                <a:gridCol w="1180004">
                  <a:extLst>
                    <a:ext uri="{9D8B030D-6E8A-4147-A177-3AD203B41FA5}">
                      <a16:colId xmlns:a16="http://schemas.microsoft.com/office/drawing/2014/main" val="3427305290"/>
                    </a:ext>
                  </a:extLst>
                </a:gridCol>
              </a:tblGrid>
              <a:tr h="223690">
                <a:tc>
                  <a:txBody>
                    <a:bodyPr/>
                    <a:lstStyle/>
                    <a:p>
                      <a:r>
                        <a:rPr lang="en-US" sz="1000" b="0" dirty="0">
                          <a:solidFill>
                            <a:schemeClr val="tx1">
                              <a:lumMod val="75000"/>
                            </a:schemeClr>
                          </a:solidFill>
                          <a:effectLst/>
                        </a:rPr>
                        <a:t>Abilities</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No Permissions</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Can Attach To</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Can Restart</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tc>
                  <a:txBody>
                    <a:bodyPr/>
                    <a:lstStyle/>
                    <a:p>
                      <a:pPr algn="ctr"/>
                      <a:r>
                        <a:rPr lang="en-US" sz="1000" b="0" dirty="0">
                          <a:solidFill>
                            <a:schemeClr val="tx1">
                              <a:lumMod val="75000"/>
                            </a:schemeClr>
                          </a:solidFill>
                          <a:effectLst/>
                        </a:rPr>
                        <a:t>Can Manage</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DAEFC3"/>
                    </a:solidFill>
                  </a:tcPr>
                </a:tc>
                <a:extLst>
                  <a:ext uri="{0D108BD9-81ED-4DB2-BD59-A6C34878D82A}">
                    <a16:rowId xmlns:a16="http://schemas.microsoft.com/office/drawing/2014/main" val="3818011352"/>
                  </a:ext>
                </a:extLst>
              </a:tr>
              <a:tr h="311854">
                <a:tc>
                  <a:txBody>
                    <a:bodyPr/>
                    <a:lstStyle/>
                    <a:p>
                      <a:pPr fontAlgn="ctr"/>
                      <a:r>
                        <a:rPr lang="en-US" sz="1000" dirty="0">
                          <a:solidFill>
                            <a:schemeClr val="tx1">
                              <a:lumMod val="75000"/>
                            </a:schemeClr>
                          </a:solidFill>
                          <a:effectLst/>
                        </a:rPr>
                        <a:t>Attach notebooks to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572466600"/>
                  </a:ext>
                </a:extLst>
              </a:tr>
              <a:tr h="311854">
                <a:tc>
                  <a:txBody>
                    <a:bodyPr/>
                    <a:lstStyle/>
                    <a:p>
                      <a:pPr fontAlgn="ctr"/>
                      <a:r>
                        <a:rPr lang="en-US" sz="1000" dirty="0">
                          <a:solidFill>
                            <a:schemeClr val="tx1">
                              <a:lumMod val="75000"/>
                            </a:schemeClr>
                          </a:solidFill>
                          <a:effectLst/>
                        </a:rPr>
                        <a:t>View Spark UI</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960124405"/>
                  </a:ext>
                </a:extLst>
              </a:tr>
              <a:tr h="311854">
                <a:tc>
                  <a:txBody>
                    <a:bodyPr/>
                    <a:lstStyle/>
                    <a:p>
                      <a:pPr fontAlgn="ctr"/>
                      <a:r>
                        <a:rPr lang="en-US" sz="1000" dirty="0">
                          <a:solidFill>
                            <a:schemeClr val="tx1">
                              <a:lumMod val="75000"/>
                            </a:schemeClr>
                          </a:solidFill>
                          <a:effectLst/>
                        </a:rPr>
                        <a:t>View cluster metrics (Ganglia)</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1090916574"/>
                  </a:ext>
                </a:extLst>
              </a:tr>
              <a:tr h="311854">
                <a:tc>
                  <a:txBody>
                    <a:bodyPr/>
                    <a:lstStyle/>
                    <a:p>
                      <a:pPr fontAlgn="ctr"/>
                      <a:r>
                        <a:rPr lang="en-US" sz="1000" dirty="0">
                          <a:solidFill>
                            <a:schemeClr val="tx1">
                              <a:lumMod val="75000"/>
                            </a:schemeClr>
                          </a:solidFill>
                          <a:effectLst/>
                        </a:rPr>
                        <a:t>Terminate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983824817"/>
                  </a:ext>
                </a:extLst>
              </a:tr>
              <a:tr h="311854">
                <a:tc>
                  <a:txBody>
                    <a:bodyPr/>
                    <a:lstStyle/>
                    <a:p>
                      <a:pPr fontAlgn="ctr"/>
                      <a:r>
                        <a:rPr lang="en-US" sz="1000" dirty="0">
                          <a:solidFill>
                            <a:schemeClr val="tx1">
                              <a:lumMod val="75000"/>
                            </a:schemeClr>
                          </a:solidFill>
                          <a:effectLst/>
                        </a:rPr>
                        <a:t>Start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397500029"/>
                  </a:ext>
                </a:extLst>
              </a:tr>
              <a:tr h="311854">
                <a:tc>
                  <a:txBody>
                    <a:bodyPr/>
                    <a:lstStyle/>
                    <a:p>
                      <a:pPr fontAlgn="ctr"/>
                      <a:r>
                        <a:rPr lang="en-US" sz="1000" dirty="0">
                          <a:solidFill>
                            <a:schemeClr val="tx1">
                              <a:lumMod val="75000"/>
                            </a:schemeClr>
                          </a:solidFill>
                          <a:effectLst/>
                        </a:rPr>
                        <a:t>Restart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1561193041"/>
                  </a:ext>
                </a:extLst>
              </a:tr>
              <a:tr h="311854">
                <a:tc>
                  <a:txBody>
                    <a:bodyPr/>
                    <a:lstStyle/>
                    <a:p>
                      <a:pPr fontAlgn="ctr"/>
                      <a:r>
                        <a:rPr lang="en-US" sz="1000" dirty="0">
                          <a:solidFill>
                            <a:schemeClr val="tx1">
                              <a:lumMod val="75000"/>
                            </a:schemeClr>
                          </a:solidFill>
                          <a:effectLst/>
                        </a:rPr>
                        <a:t>Resize cluster</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2430453379"/>
                  </a:ext>
                </a:extLst>
              </a:tr>
              <a:tr h="311854">
                <a:tc>
                  <a:txBody>
                    <a:bodyPr/>
                    <a:lstStyle/>
                    <a:p>
                      <a:pPr fontAlgn="ctr"/>
                      <a:r>
                        <a:rPr lang="en-US" sz="1000" dirty="0">
                          <a:solidFill>
                            <a:schemeClr val="tx1">
                              <a:lumMod val="75000"/>
                            </a:schemeClr>
                          </a:solidFill>
                          <a:effectLst/>
                        </a:rPr>
                        <a:t>Modify permissions</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 </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tc>
                  <a:txBody>
                    <a:bodyPr/>
                    <a:lstStyle/>
                    <a:p>
                      <a:pPr algn="ctr" fontAlgn="ctr"/>
                      <a:r>
                        <a:rPr lang="en-US" sz="1000" dirty="0">
                          <a:solidFill>
                            <a:schemeClr val="tx1">
                              <a:lumMod val="75000"/>
                            </a:schemeClr>
                          </a:solidFill>
                          <a:effectLst/>
                        </a:rPr>
                        <a:t>x</a:t>
                      </a:r>
                    </a:p>
                  </a:txBody>
                  <a:tcPr marL="68013" marR="68013" marT="34007" marB="34007"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FFFFF"/>
                    </a:solidFill>
                  </a:tcPr>
                </a:tc>
                <a:extLst>
                  <a:ext uri="{0D108BD9-81ED-4DB2-BD59-A6C34878D82A}">
                    <a16:rowId xmlns:a16="http://schemas.microsoft.com/office/drawing/2014/main" val="2390400841"/>
                  </a:ext>
                </a:extLst>
              </a:tr>
            </a:tbl>
          </a:graphicData>
        </a:graphic>
      </p:graphicFrame>
      <p:grpSp>
        <p:nvGrpSpPr>
          <p:cNvPr id="9" name="Group 8">
            <a:extLst>
              <a:ext uri="{FF2B5EF4-FFF2-40B4-BE49-F238E27FC236}">
                <a16:creationId xmlns:a16="http://schemas.microsoft.com/office/drawing/2014/main" id="{5051723E-B032-4FDD-B2CB-28A522BB13DD}"/>
              </a:ext>
            </a:extLst>
          </p:cNvPr>
          <p:cNvGrpSpPr/>
          <p:nvPr/>
        </p:nvGrpSpPr>
        <p:grpSpPr>
          <a:xfrm>
            <a:off x="8044668" y="2919444"/>
            <a:ext cx="3977934" cy="2385319"/>
            <a:chOff x="6613867" y="3243293"/>
            <a:chExt cx="3977934" cy="2385319"/>
          </a:xfrm>
        </p:grpSpPr>
        <p:pic>
          <p:nvPicPr>
            <p:cNvPr id="5" name="Picture 4">
              <a:extLst>
                <a:ext uri="{FF2B5EF4-FFF2-40B4-BE49-F238E27FC236}">
                  <a16:creationId xmlns:a16="http://schemas.microsoft.com/office/drawing/2014/main" id="{00A8B1B0-B221-4B12-949D-A1748C524B0E}"/>
                </a:ext>
              </a:extLst>
            </p:cNvPr>
            <p:cNvPicPr>
              <a:picLocks noChangeAspect="1"/>
            </p:cNvPicPr>
            <p:nvPr/>
          </p:nvPicPr>
          <p:blipFill>
            <a:blip r:embed="rId3"/>
            <a:stretch>
              <a:fillRect/>
            </a:stretch>
          </p:blipFill>
          <p:spPr>
            <a:xfrm>
              <a:off x="6613867" y="3243293"/>
              <a:ext cx="3977934" cy="2385319"/>
            </a:xfrm>
            <a:prstGeom prst="rect">
              <a:avLst/>
            </a:prstGeom>
            <a:ln>
              <a:solidFill>
                <a:schemeClr val="accent5">
                  <a:lumMod val="75000"/>
                </a:schemeClr>
              </a:solidFill>
            </a:ln>
          </p:spPr>
        </p:pic>
        <p:sp>
          <p:nvSpPr>
            <p:cNvPr id="6" name="TextBox 5">
              <a:extLst>
                <a:ext uri="{FF2B5EF4-FFF2-40B4-BE49-F238E27FC236}">
                  <a16:creationId xmlns:a16="http://schemas.microsoft.com/office/drawing/2014/main" id="{5A8A08F2-1C93-4B8D-895C-2192AF235585}"/>
                </a:ext>
              </a:extLst>
            </p:cNvPr>
            <p:cNvSpPr txBox="1"/>
            <p:nvPr/>
          </p:nvSpPr>
          <p:spPr>
            <a:xfrm>
              <a:off x="6911340" y="4504209"/>
              <a:ext cx="2148840" cy="138499"/>
            </a:xfrm>
            <a:prstGeom prst="rect">
              <a:avLst/>
            </a:prstGeom>
            <a:solidFill>
              <a:schemeClr val="bg1"/>
            </a:solidFill>
          </p:spPr>
          <p:txBody>
            <a:bodyPr wrap="square" lIns="0" tIns="0" rIns="91440" bIns="0" rtlCol="0" anchor="ctr">
              <a:spAutoFit/>
            </a:bodyPr>
            <a:lstStyle/>
            <a:p>
              <a:pPr>
                <a:lnSpc>
                  <a:spcPct val="90000"/>
                </a:lnSpc>
                <a:spcAft>
                  <a:spcPts val="600"/>
                </a:spcAft>
              </a:pPr>
              <a:r>
                <a:rPr lang="en-US" sz="1000" dirty="0">
                  <a:solidFill>
                    <a:schemeClr val="accent5"/>
                  </a:solidFill>
                  <a:latin typeface="Segoe UI" panose="020B0502040204020203" pitchFamily="34" charset="0"/>
                  <a:cs typeface="Segoe UI" panose="020B0502040204020203" pitchFamily="34" charset="0"/>
                </a:rPr>
                <a:t>Tom Smith (tom@company.com)</a:t>
              </a:r>
            </a:p>
          </p:txBody>
        </p:sp>
      </p:grpSp>
      <p:sp>
        <p:nvSpPr>
          <p:cNvPr id="7" name="Rectangle 6">
            <a:extLst>
              <a:ext uri="{FF2B5EF4-FFF2-40B4-BE49-F238E27FC236}">
                <a16:creationId xmlns:a16="http://schemas.microsoft.com/office/drawing/2014/main" id="{25452D8A-8E6C-4048-BE70-5F8BCAD10862}"/>
              </a:ext>
            </a:extLst>
          </p:cNvPr>
          <p:cNvSpPr/>
          <p:nvPr/>
        </p:nvSpPr>
        <p:spPr>
          <a:xfrm>
            <a:off x="0" y="1175572"/>
            <a:ext cx="11711940" cy="1049518"/>
          </a:xfrm>
          <a:prstGeom prst="rect">
            <a:avLst/>
          </a:prstGeom>
        </p:spPr>
        <p:txBody>
          <a:bodyPr wrap="square">
            <a:spAutoFit/>
          </a:bodyPr>
          <a:lstStyle/>
          <a:p>
            <a:pPr marL="177800" lvl="1" indent="-177800" defTabSz="914367" fontAlgn="base">
              <a:lnSpc>
                <a:spcPct val="90000"/>
              </a:lnSpc>
              <a:spcAft>
                <a:spcPts val="600"/>
              </a:spcAft>
              <a:buClr>
                <a:schemeClr val="accent1"/>
              </a:buClr>
              <a:buSzPct val="90000"/>
              <a:buFont typeface="Arial" panose="020B0604020202020204" pitchFamily="34" charset="0"/>
              <a:buChar char="•"/>
              <a:tabLst>
                <a:tab pos="632806" algn="l"/>
              </a:tabLst>
            </a:pPr>
            <a:r>
              <a:rPr lang="en-US" sz="1600" kern="0" dirty="0">
                <a:solidFill>
                  <a:schemeClr val="accent5"/>
                </a:solidFill>
                <a:latin typeface="Segoe UI" panose="020B0502040204020203" pitchFamily="34" charset="0"/>
                <a:cs typeface="Segoe UI" panose="020B0502040204020203" pitchFamily="34" charset="0"/>
              </a:rPr>
              <a:t>There are two configurable types of permissions for Cluster Access Control:</a:t>
            </a:r>
          </a:p>
          <a:p>
            <a:pPr marL="457200" lvl="2" indent="-177800" defTabSz="914367" fontAlgn="base">
              <a:lnSpc>
                <a:spcPct val="90000"/>
              </a:lnSpc>
              <a:spcAft>
                <a:spcPts val="600"/>
              </a:spcAft>
              <a:buClr>
                <a:schemeClr val="accent1"/>
              </a:buClr>
              <a:buSzPct val="90000"/>
              <a:buFont typeface="Arial" panose="020B0604020202020204" pitchFamily="34" charset="0"/>
              <a:buChar char="•"/>
              <a:tabLst>
                <a:tab pos="632806" algn="l"/>
              </a:tabLst>
            </a:pPr>
            <a:r>
              <a:rPr lang="en-US" sz="1400" i="1" kern="0" dirty="0">
                <a:solidFill>
                  <a:schemeClr val="accent5"/>
                </a:solidFill>
                <a:latin typeface="Segoe UI" panose="020B0502040204020203" pitchFamily="34" charset="0"/>
                <a:cs typeface="Segoe UI" panose="020B0502040204020203" pitchFamily="34" charset="0"/>
              </a:rPr>
              <a:t>Individual Cluster Permissions </a:t>
            </a:r>
            <a:r>
              <a:rPr lang="en-US" sz="1400" kern="0" dirty="0">
                <a:solidFill>
                  <a:schemeClr val="accent5"/>
                </a:solidFill>
                <a:latin typeface="Segoe UI" panose="020B0502040204020203" pitchFamily="34" charset="0"/>
                <a:cs typeface="Segoe UI" panose="020B0502040204020203" pitchFamily="34" charset="0"/>
              </a:rPr>
              <a:t>- This controls a user’s ability to attach notebooks to a cluster, as well as to restart/resize/terminate/start clusters.</a:t>
            </a:r>
          </a:p>
          <a:p>
            <a:pPr marL="457200" lvl="2" indent="-177800" defTabSz="914367" fontAlgn="base">
              <a:lnSpc>
                <a:spcPct val="90000"/>
              </a:lnSpc>
              <a:spcAft>
                <a:spcPts val="600"/>
              </a:spcAft>
              <a:buClr>
                <a:schemeClr val="accent1"/>
              </a:buClr>
              <a:buSzPct val="90000"/>
              <a:buFont typeface="Arial" panose="020B0604020202020204" pitchFamily="34" charset="0"/>
              <a:buChar char="•"/>
              <a:tabLst>
                <a:tab pos="632806" algn="l"/>
              </a:tabLst>
            </a:pPr>
            <a:r>
              <a:rPr lang="en-US" sz="1400" i="1" kern="0" dirty="0">
                <a:solidFill>
                  <a:schemeClr val="accent5"/>
                </a:solidFill>
                <a:latin typeface="Segoe UI" panose="020B0502040204020203" pitchFamily="34" charset="0"/>
                <a:cs typeface="Segoe UI" panose="020B0502040204020203" pitchFamily="34" charset="0"/>
              </a:rPr>
              <a:t>Cluster Creation Permissions </a:t>
            </a:r>
            <a:r>
              <a:rPr lang="en-US" sz="1400" kern="0" dirty="0">
                <a:solidFill>
                  <a:schemeClr val="accent5"/>
                </a:solidFill>
                <a:latin typeface="Segoe UI" panose="020B0502040204020203" pitchFamily="34" charset="0"/>
                <a:cs typeface="Segoe UI" panose="020B0502040204020203" pitchFamily="34" charset="0"/>
              </a:rPr>
              <a:t>- This controls a user’s ability to create clusters</a:t>
            </a:r>
          </a:p>
        </p:txBody>
      </p:sp>
      <p:pic>
        <p:nvPicPr>
          <p:cNvPr id="8" name="Picture 7">
            <a:extLst>
              <a:ext uri="{FF2B5EF4-FFF2-40B4-BE49-F238E27FC236}">
                <a16:creationId xmlns:a16="http://schemas.microsoft.com/office/drawing/2014/main" id="{192592C7-7D62-4239-A721-F5D50EED1096}"/>
              </a:ext>
            </a:extLst>
          </p:cNvPr>
          <p:cNvPicPr>
            <a:picLocks noChangeAspect="1"/>
          </p:cNvPicPr>
          <p:nvPr/>
        </p:nvPicPr>
        <p:blipFill>
          <a:blip r:embed="rId4"/>
          <a:stretch>
            <a:fillRect/>
          </a:stretch>
        </p:blipFill>
        <p:spPr>
          <a:xfrm>
            <a:off x="7335226" y="2031079"/>
            <a:ext cx="1966889" cy="836708"/>
          </a:xfrm>
          <a:prstGeom prst="rect">
            <a:avLst/>
          </a:prstGeom>
          <a:ln>
            <a:solidFill>
              <a:schemeClr val="accent5">
                <a:lumMod val="75000"/>
              </a:schemeClr>
            </a:solidFill>
          </a:ln>
        </p:spPr>
      </p:pic>
      <p:sp>
        <p:nvSpPr>
          <p:cNvPr id="10" name="Rectangle 9">
            <a:extLst>
              <a:ext uri="{FF2B5EF4-FFF2-40B4-BE49-F238E27FC236}">
                <a16:creationId xmlns:a16="http://schemas.microsoft.com/office/drawing/2014/main" id="{7BAD1C79-CA45-42BD-A3C7-1E78FE705AE3}"/>
              </a:ext>
            </a:extLst>
          </p:cNvPr>
          <p:cNvSpPr/>
          <p:nvPr/>
        </p:nvSpPr>
        <p:spPr>
          <a:xfrm>
            <a:off x="0" y="2375377"/>
            <a:ext cx="6926580" cy="1132618"/>
          </a:xfrm>
          <a:prstGeom prst="rect">
            <a:avLst/>
          </a:prstGeom>
        </p:spPr>
        <p:txBody>
          <a:bodyPr wrap="square">
            <a:spAutoFit/>
          </a:bodyPr>
          <a:lstStyle/>
          <a:p>
            <a:pPr marL="177800" lvl="1" indent="-177800" defTabSz="914367" fontAlgn="base">
              <a:lnSpc>
                <a:spcPct val="90000"/>
              </a:lnSpc>
              <a:spcBef>
                <a:spcPts val="576"/>
              </a:spcBef>
              <a:spcAft>
                <a:spcPts val="600"/>
              </a:spcAft>
              <a:buClr>
                <a:schemeClr val="accent1"/>
              </a:buClr>
              <a:buSzPct val="90000"/>
              <a:buFont typeface="Arial" panose="020B0604020202020204" pitchFamily="34" charset="0"/>
              <a:buChar char="•"/>
              <a:tabLst>
                <a:tab pos="632806" algn="l"/>
              </a:tabLst>
            </a:pPr>
            <a:r>
              <a:rPr lang="en-US" sz="1600" kern="0" dirty="0">
                <a:solidFill>
                  <a:schemeClr val="accent5"/>
                </a:solidFill>
                <a:latin typeface="Segoe UI" panose="020B0502040204020203" pitchFamily="34" charset="0"/>
                <a:cs typeface="Segoe UI" panose="020B0502040204020203" pitchFamily="34" charset="0"/>
              </a:rPr>
              <a:t>Individual permissions can be configured on the Clusters Page by clicking on Permissions under the ‘More Actions’ icon of an existing cluster</a:t>
            </a:r>
          </a:p>
          <a:p>
            <a:pPr marL="177800" lvl="1" indent="-177800" defTabSz="914367" fontAlgn="base">
              <a:lnSpc>
                <a:spcPct val="90000"/>
              </a:lnSpc>
              <a:spcBef>
                <a:spcPts val="576"/>
              </a:spcBef>
              <a:spcAft>
                <a:spcPts val="600"/>
              </a:spcAft>
              <a:buClr>
                <a:schemeClr val="accent1"/>
              </a:buClr>
              <a:buSzPct val="90000"/>
              <a:buFont typeface="Arial" panose="020B0604020202020204" pitchFamily="34" charset="0"/>
              <a:buChar char="•"/>
              <a:tabLst>
                <a:tab pos="632806" algn="l"/>
              </a:tabLst>
            </a:pPr>
            <a:r>
              <a:rPr lang="en-US" sz="1600" kern="0" dirty="0">
                <a:solidFill>
                  <a:schemeClr val="accent5"/>
                </a:solidFill>
                <a:latin typeface="Segoe UI" panose="020B0502040204020203" pitchFamily="34" charset="0"/>
                <a:cs typeface="Segoe UI" panose="020B0502040204020203" pitchFamily="34" charset="0"/>
              </a:rPr>
              <a:t>There are 4 different individual cluster permission levels: </a:t>
            </a:r>
            <a:r>
              <a:rPr lang="en-US" sz="1600" i="1" kern="0" dirty="0">
                <a:solidFill>
                  <a:srgbClr val="0078D7"/>
                </a:solidFill>
                <a:latin typeface="Segoe UI" panose="020B0502040204020203" pitchFamily="34" charset="0"/>
                <a:cs typeface="Segoe UI" panose="020B0502040204020203" pitchFamily="34" charset="0"/>
              </a:rPr>
              <a:t>No Permissions</a:t>
            </a:r>
            <a:r>
              <a:rPr lang="en-US" sz="1600" i="1" kern="0" dirty="0">
                <a:solidFill>
                  <a:schemeClr val="accent5"/>
                </a:solidFill>
                <a:latin typeface="Segoe UI" panose="020B0502040204020203" pitchFamily="34" charset="0"/>
                <a:cs typeface="Segoe UI" panose="020B0502040204020203" pitchFamily="34" charset="0"/>
              </a:rPr>
              <a:t>, </a:t>
            </a:r>
            <a:r>
              <a:rPr lang="en-US" sz="1600" i="1" kern="0" dirty="0">
                <a:solidFill>
                  <a:srgbClr val="0078D7"/>
                </a:solidFill>
                <a:latin typeface="Segoe UI" panose="020B0502040204020203" pitchFamily="34" charset="0"/>
                <a:cs typeface="Segoe UI" panose="020B0502040204020203" pitchFamily="34" charset="0"/>
              </a:rPr>
              <a:t>Can Attach To</a:t>
            </a:r>
            <a:r>
              <a:rPr lang="en-US" sz="1600" i="1" kern="0" dirty="0">
                <a:solidFill>
                  <a:schemeClr val="accent5"/>
                </a:solidFill>
                <a:latin typeface="Segoe UI" panose="020B0502040204020203" pitchFamily="34" charset="0"/>
                <a:cs typeface="Segoe UI" panose="020B0502040204020203" pitchFamily="34" charset="0"/>
              </a:rPr>
              <a:t>, </a:t>
            </a:r>
            <a:r>
              <a:rPr lang="en-US" sz="1600" i="1" kern="0" dirty="0">
                <a:solidFill>
                  <a:srgbClr val="0078D7"/>
                </a:solidFill>
                <a:latin typeface="Segoe UI" panose="020B0502040204020203" pitchFamily="34" charset="0"/>
                <a:cs typeface="Segoe UI" panose="020B0502040204020203" pitchFamily="34" charset="0"/>
              </a:rPr>
              <a:t>Can Restart</a:t>
            </a:r>
            <a:r>
              <a:rPr lang="en-US" sz="1600" i="1" kern="0" dirty="0">
                <a:solidFill>
                  <a:schemeClr val="accent5"/>
                </a:solidFill>
                <a:latin typeface="Segoe UI" panose="020B0502040204020203" pitchFamily="34" charset="0"/>
                <a:cs typeface="Segoe UI" panose="020B0502040204020203" pitchFamily="34" charset="0"/>
              </a:rPr>
              <a:t>, and </a:t>
            </a:r>
            <a:r>
              <a:rPr lang="en-US" sz="1600" i="1" kern="0" dirty="0">
                <a:solidFill>
                  <a:srgbClr val="0078D7"/>
                </a:solidFill>
                <a:latin typeface="Segoe UI" panose="020B0502040204020203" pitchFamily="34" charset="0"/>
                <a:cs typeface="Segoe UI" panose="020B0502040204020203" pitchFamily="34" charset="0"/>
              </a:rPr>
              <a:t>Can Manage</a:t>
            </a:r>
            <a:r>
              <a:rPr lang="en-US" sz="1600" kern="0" dirty="0">
                <a:solidFill>
                  <a:schemeClr val="accent5"/>
                </a:solidFill>
                <a:latin typeface="Segoe UI" panose="020B0502040204020203" pitchFamily="34" charset="0"/>
                <a:cs typeface="Segoe UI" panose="020B0502040204020203" pitchFamily="34" charset="0"/>
              </a:rPr>
              <a:t>. Privileges are shown below</a:t>
            </a:r>
          </a:p>
        </p:txBody>
      </p:sp>
    </p:spTree>
    <p:extLst>
      <p:ext uri="{BB962C8B-B14F-4D97-AF65-F5344CB8AC3E}">
        <p14:creationId xmlns:p14="http://schemas.microsoft.com/office/powerpoint/2010/main" val="208128116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Apache Spark</a:t>
            </a:r>
          </a:p>
        </p:txBody>
      </p:sp>
      <p:sp>
        <p:nvSpPr>
          <p:cNvPr id="4" name="TextBox 3"/>
          <p:cNvSpPr txBox="1"/>
          <p:nvPr/>
        </p:nvSpPr>
        <p:spPr>
          <a:xfrm>
            <a:off x="177901" y="2496502"/>
            <a:ext cx="3660455" cy="2894666"/>
          </a:xfrm>
          <a:prstGeom prst="rect">
            <a:avLst/>
          </a:prstGeom>
          <a:noFill/>
        </p:spPr>
        <p:txBody>
          <a:bodyPr wrap="none" lIns="182854" tIns="146284" rIns="182854" bIns="146284" rtlCol="0">
            <a:noAutofit/>
          </a:bodyPr>
          <a:lstStyle/>
          <a:p>
            <a:pPr marL="110472" lvl="1" defTabSz="913595" fontAlgn="base">
              <a:lnSpc>
                <a:spcPct val="90000"/>
              </a:lnSpc>
              <a:spcBef>
                <a:spcPts val="600"/>
              </a:spcBef>
              <a:spcAft>
                <a:spcPts val="600"/>
              </a:spcAft>
              <a:buClr>
                <a:srgbClr val="68217A">
                  <a:lumMod val="50000"/>
                </a:srgbClr>
              </a:buCl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Unifies:</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Batch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Interactive SQL</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Real-time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Machine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Deep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Graph Processing</a:t>
            </a:r>
          </a:p>
        </p:txBody>
      </p:sp>
      <p:sp>
        <p:nvSpPr>
          <p:cNvPr id="18" name="Rectangle 17"/>
          <p:cNvSpPr/>
          <p:nvPr/>
        </p:nvSpPr>
        <p:spPr>
          <a:xfrm>
            <a:off x="355095" y="978183"/>
            <a:ext cx="11481809" cy="461665"/>
          </a:xfrm>
          <a:prstGeom prst="rect">
            <a:avLst/>
          </a:prstGeom>
        </p:spPr>
        <p:txBody>
          <a:bodyPr vert="horz" wrap="square" lIns="146304" tIns="91440" rIns="146304" bIns="91440" rtlCol="0">
            <a:spAutoFit/>
          </a:bodyPr>
          <a:lstStyle/>
          <a:p>
            <a:pPr algn="ctr" defTabSz="914192">
              <a:lnSpc>
                <a:spcPct val="90000"/>
              </a:lnSpc>
              <a:spcBef>
                <a:spcPct val="20000"/>
              </a:spcBef>
              <a:buSzPct val="90000"/>
            </a:pPr>
            <a:r>
              <a:rPr lang="en-US" sz="2000" dirty="0">
                <a:solidFill>
                  <a:schemeClr val="tx2"/>
                </a:solidFill>
                <a:cs typeface="Segoe UI Semilight" panose="020B0402040204020203" pitchFamily="34" charset="0"/>
              </a:rPr>
              <a:t>An unified, open source, parallel, data processing framework for Big Data Analytics </a:t>
            </a:r>
          </a:p>
        </p:txBody>
      </p:sp>
      <p:sp>
        <p:nvSpPr>
          <p:cNvPr id="8" name="Rounded Rectangle 7"/>
          <p:cNvSpPr/>
          <p:nvPr/>
        </p:nvSpPr>
        <p:spPr bwMode="auto">
          <a:xfrm>
            <a:off x="4572628" y="4062871"/>
            <a:ext cx="6831313" cy="641353"/>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b="1" dirty="0">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520" y="2212903"/>
            <a:ext cx="1939121" cy="1760817"/>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51" y="2230034"/>
            <a:ext cx="1939121" cy="172655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797" y="2225043"/>
            <a:ext cx="1939121" cy="173653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693" y="2274557"/>
            <a:ext cx="1933112" cy="1628451"/>
          </a:xfrm>
          <a:prstGeom prst="homePlate">
            <a:avLst>
              <a:gd name="adj" fmla="val 537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776" y="2120430"/>
            <a:ext cx="1723132"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SQL</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Interactive</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Queries</a:t>
            </a:r>
            <a:endParaRPr lang="en-US" sz="1600" i="1" dirty="0">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Structured</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endParaRPr lang="en-US" sz="1600" i="1" dirty="0">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9331" y="5062603"/>
            <a:ext cx="1749787" cy="914270"/>
          </a:xfrm>
          <a:prstGeom prst="rect">
            <a:avLst/>
          </a:prstGeom>
          <a:noFill/>
        </p:spPr>
        <p:txBody>
          <a:bodyPr wrap="none" lIns="182854" tIns="146284" rIns="182854" bIns="146284" rtlCol="0">
            <a:noAutofit/>
          </a:bodyPr>
          <a:lstStyle/>
          <a:p>
            <a:pPr defTabSz="914367">
              <a:lnSpc>
                <a:spcPct val="90000"/>
              </a:lnSpc>
              <a:spcAft>
                <a:spcPts val="600"/>
              </a:spcAft>
            </a:pPr>
            <a:r>
              <a:rPr lang="en-US" sz="1600"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728" y="4855545"/>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19" name="Rectangle 18"/>
          <p:cNvSpPr/>
          <p:nvPr/>
        </p:nvSpPr>
        <p:spPr bwMode="auto">
          <a:xfrm>
            <a:off x="7009519" y="4861180"/>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Mesos</a:t>
            </a:r>
          </a:p>
        </p:txBody>
      </p:sp>
      <p:sp>
        <p:nvSpPr>
          <p:cNvPr id="20" name="Rectangle 19"/>
          <p:cNvSpPr/>
          <p:nvPr/>
        </p:nvSpPr>
        <p:spPr bwMode="auto">
          <a:xfrm>
            <a:off x="9388384" y="4855545"/>
            <a:ext cx="2015557"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89"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1242"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4326" y="2087048"/>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GraphX</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Graph</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89" y="2120430"/>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561" y="212270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578" y="213862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3D4614-84FE-458A-A5C4-7EC6922202E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Databricks - Company Overview</a:t>
            </a:r>
          </a:p>
        </p:txBody>
      </p:sp>
      <p:sp>
        <p:nvSpPr>
          <p:cNvPr id="6" name="Text Placeholder 7">
            <a:extLst>
              <a:ext uri="{FF2B5EF4-FFF2-40B4-BE49-F238E27FC236}">
                <a16:creationId xmlns:a16="http://schemas.microsoft.com/office/drawing/2014/main" id="{47078970-811E-4B70-9129-6F3064ACC069}"/>
              </a:ext>
            </a:extLst>
          </p:cNvPr>
          <p:cNvSpPr txBox="1">
            <a:spLocks/>
          </p:cNvSpPr>
          <p:nvPr/>
        </p:nvSpPr>
        <p:spPr>
          <a:xfrm>
            <a:off x="269240" y="1437682"/>
            <a:ext cx="5665231" cy="4360641"/>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Founded in late 2013</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By the creators of Apache Spark, original team from UC Berkeley AMPLab</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Largest code contributor code to Apache Spark</a:t>
            </a:r>
          </a:p>
          <a:p>
            <a:pPr marL="558579" lvl="1" indent="-448107" defTabSz="895769" fontAlgn="base">
              <a:spcBef>
                <a:spcPts val="588"/>
              </a:spcBef>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Level 2/3 support partnership with</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Hortonworks</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MapR</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DataStax</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Provides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3"/>
              </a:rPr>
              <a:t>certifications</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such as Databricks Certified Application, Databricks Certified Distribution and Databricks Certified Developer</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Main Product: The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4"/>
              </a:rPr>
              <a:t>Unified Analytics Platform</a:t>
            </a:r>
            <a:endParaRPr lang="en-US" sz="1600" dirty="0">
              <a:ln>
                <a:solidFill>
                  <a:srgbClr val="FFFFFF">
                    <a:alpha val="0"/>
                  </a:srgbClr>
                </a:solidFill>
              </a:ln>
              <a:gradFill>
                <a:gsLst>
                  <a:gs pos="85321">
                    <a:srgbClr val="505050"/>
                  </a:gs>
                  <a:gs pos="57000">
                    <a:srgbClr val="505050"/>
                  </a:gs>
                </a:gsLst>
              </a:gradFill>
              <a:cs typeface="Segoe UI" panose="020B0502040204020203" pitchFamily="34" charset="0"/>
            </a:endParaRP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In Oct 2017, introduced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5"/>
              </a:rPr>
              <a:t>Databricks Delta</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(currently in private preview).  </a:t>
            </a:r>
          </a:p>
        </p:txBody>
      </p:sp>
      <p:pic>
        <p:nvPicPr>
          <p:cNvPr id="3074" name="Picture 2" descr="Overview of the Databricks Unified Analytics Platform">
            <a:extLst>
              <a:ext uri="{FF2B5EF4-FFF2-40B4-BE49-F238E27FC236}">
                <a16:creationId xmlns:a16="http://schemas.microsoft.com/office/drawing/2014/main" id="{F454C1C8-99E4-4BC7-81DD-A4F1805BB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907" y="1580837"/>
            <a:ext cx="4295931" cy="429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277696"/>
            <a:ext cx="11655840" cy="89966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357742" y="1424883"/>
            <a:ext cx="6058961" cy="4751517"/>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a </a:t>
            </a:r>
            <a:r>
              <a:rPr lang="en-US" sz="1600" b="1" kern="0" dirty="0">
                <a:ln>
                  <a:solidFill>
                    <a:srgbClr val="FFFFFF">
                      <a:alpha val="0"/>
                    </a:srgbClr>
                  </a:solidFill>
                </a:ln>
                <a:solidFill>
                  <a:schemeClr val="bg2">
                    <a:lumMod val="25000"/>
                  </a:schemeClr>
                </a:solidFill>
                <a:cs typeface="Segoe UI" panose="020B0502040204020203" pitchFamily="34" charset="0"/>
              </a:rPr>
              <a:t>first party </a:t>
            </a:r>
            <a:r>
              <a:rPr lang="en-US" sz="1600" kern="0" dirty="0">
                <a:ln>
                  <a:solidFill>
                    <a:srgbClr val="FFFFFF">
                      <a:alpha val="0"/>
                    </a:srgbClr>
                  </a:solidFill>
                </a:ln>
                <a:solidFill>
                  <a:schemeClr val="bg2">
                    <a:lumMod val="25000"/>
                  </a:schemeClr>
                </a:solidFill>
                <a:cs typeface="Segoe UI" panose="020B0502040204020203" pitchFamily="34" charset="0"/>
              </a:rPr>
              <a:t>service on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chemeClr val="bg2">
                    <a:lumMod val="25000"/>
                  </a:schemeClr>
                </a:solidFill>
                <a:cs typeface="Segoe UI" panose="020B0502040204020203" pitchFamily="34" charset="0"/>
              </a:rPr>
              <a:t>Unlike with other clouds, it is not an Azure Marketplace or a 3</a:t>
            </a:r>
            <a:r>
              <a:rPr lang="en-US" sz="1400" kern="0" baseline="30000" dirty="0">
                <a:ln>
                  <a:solidFill>
                    <a:srgbClr val="FFFFFF">
                      <a:alpha val="0"/>
                    </a:srgbClr>
                  </a:solidFill>
                </a:ln>
                <a:solidFill>
                  <a:schemeClr val="bg2">
                    <a:lumMod val="25000"/>
                  </a:schemeClr>
                </a:solidFill>
                <a:cs typeface="Segoe UI" panose="020B0502040204020203" pitchFamily="34" charset="0"/>
              </a:rPr>
              <a:t>rd</a:t>
            </a:r>
            <a:r>
              <a:rPr lang="en-US" sz="1400" kern="0" dirty="0">
                <a:ln>
                  <a:solidFill>
                    <a:srgbClr val="FFFFFF">
                      <a:alpha val="0"/>
                    </a:srgbClr>
                  </a:solidFill>
                </a:ln>
                <a:solidFill>
                  <a:schemeClr val="bg2">
                    <a:lumMod val="25000"/>
                  </a:schemeClr>
                </a:solidFill>
                <a:cs typeface="Segoe UI" panose="020B0502040204020203" pitchFamily="34" charset="0"/>
              </a:rPr>
              <a:t> party hosted service. </a:t>
            </a:r>
          </a:p>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integrated seamlessly with Azure services: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Portal: </a:t>
            </a:r>
            <a:r>
              <a:rPr lang="en-US" sz="1400" kern="0" dirty="0">
                <a:ln>
                  <a:solidFill>
                    <a:srgbClr val="FFFFFF">
                      <a:alpha val="0"/>
                    </a:srgbClr>
                  </a:solidFill>
                </a:ln>
                <a:solidFill>
                  <a:schemeClr val="bg2">
                    <a:lumMod val="25000"/>
                  </a:schemeClr>
                </a:solidFill>
                <a:cs typeface="Segoe UI" panose="020B0502040204020203" pitchFamily="34" charset="0"/>
              </a:rPr>
              <a:t>Service an be launched directly from Azure Portal</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Storage Services: </a:t>
            </a:r>
            <a:r>
              <a:rPr lang="en-US" sz="1400" kern="0" dirty="0">
                <a:ln>
                  <a:solidFill>
                    <a:srgbClr val="FFFFFF">
                      <a:alpha val="0"/>
                    </a:srgbClr>
                  </a:solidFill>
                </a:ln>
                <a:solidFill>
                  <a:schemeClr val="bg2">
                    <a:lumMod val="25000"/>
                  </a:schemeClr>
                </a:solidFill>
                <a:cs typeface="Segoe UI" panose="020B0502040204020203" pitchFamily="34" charset="0"/>
              </a:rPr>
              <a:t>Directly access data in Azure Blob Storage and Azure Data Lake Store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Active Directory: </a:t>
            </a:r>
            <a:r>
              <a:rPr lang="en-US" sz="1400" kern="0" dirty="0">
                <a:ln>
                  <a:solidFill>
                    <a:srgbClr val="FFFFFF">
                      <a:alpha val="0"/>
                    </a:srgbClr>
                  </a:solidFill>
                </a:ln>
                <a:solidFill>
                  <a:schemeClr val="bg2">
                    <a:lumMod val="25000"/>
                  </a:schemeClr>
                </a:solidFill>
                <a:cs typeface="Segoe UI" panose="020B0502040204020203" pitchFamily="34" charset="0"/>
              </a:rPr>
              <a:t>For user authentication, eliminating the need to maintain two separate sets of uses in Databricks and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SQL DW</a:t>
            </a:r>
            <a:r>
              <a:rPr lang="en-US" sz="1400" kern="0" dirty="0">
                <a:ln>
                  <a:solidFill>
                    <a:srgbClr val="FFFFFF">
                      <a:alpha val="0"/>
                    </a:srgbClr>
                  </a:solidFill>
                </a:ln>
                <a:solidFill>
                  <a:srgbClr val="0070C0"/>
                </a:solidFill>
                <a:cs typeface="Segoe UI" panose="020B0502040204020203" pitchFamily="34" charset="0"/>
                <a:sym typeface="Wingdings" panose="05000000000000000000" pitchFamily="2" charset="2"/>
              </a:rPr>
              <a:t> and Azure Cosmos DB:</a:t>
            </a:r>
            <a:r>
              <a:rPr lang="en-US" sz="1400" kern="0" dirty="0">
                <a:ln>
                  <a:solidFill>
                    <a:srgbClr val="FFFFFF">
                      <a:alpha val="0"/>
                    </a:srgbClr>
                  </a:solidFill>
                </a:ln>
                <a:solidFill>
                  <a:srgbClr val="0070C0"/>
                </a:solidFill>
                <a:cs typeface="Segoe UI" panose="020B0502040204020203" pitchFamily="34" charset="0"/>
              </a:rPr>
              <a:t> </a:t>
            </a:r>
            <a:r>
              <a:rPr lang="en-US" sz="1400" kern="0" dirty="0">
                <a:ln>
                  <a:solidFill>
                    <a:srgbClr val="FFFFFF">
                      <a:alpha val="0"/>
                    </a:srgbClr>
                  </a:solidFill>
                </a:ln>
                <a:solidFill>
                  <a:schemeClr val="bg2">
                    <a:lumMod val="25000"/>
                  </a:schemeClr>
                </a:solidFill>
                <a:cs typeface="Segoe UI" panose="020B0502040204020203" pitchFamily="34" charset="0"/>
              </a:rPr>
              <a:t>Enables you to combine structured and unstructured data for analytics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Apache Kafka for HDInsight</a:t>
            </a:r>
            <a:r>
              <a:rPr lang="en-US" sz="1400" kern="0" dirty="0">
                <a:ln>
                  <a:solidFill>
                    <a:srgbClr val="FFFFFF">
                      <a:alpha val="0"/>
                    </a:srgbClr>
                  </a:solidFill>
                </a:ln>
                <a:solidFill>
                  <a:schemeClr val="bg2">
                    <a:lumMod val="25000"/>
                  </a:schemeClr>
                </a:solidFill>
                <a:cs typeface="Segoe UI" panose="020B0502040204020203" pitchFamily="34" charset="0"/>
              </a:rPr>
              <a:t>: Enables you to use Kafka as a streaming data source or sink</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Billing: </a:t>
            </a:r>
            <a:r>
              <a:rPr lang="en-US" sz="1400" kern="0" dirty="0">
                <a:ln>
                  <a:solidFill>
                    <a:srgbClr val="FFFFFF">
                      <a:alpha val="0"/>
                    </a:srgbClr>
                  </a:solidFill>
                </a:ln>
                <a:solidFill>
                  <a:schemeClr val="bg2">
                    <a:lumMod val="25000"/>
                  </a:schemeClr>
                </a:solidFill>
                <a:cs typeface="Segoe UI" panose="020B0502040204020203" pitchFamily="34" charset="0"/>
              </a:rPr>
              <a:t>You get a single bill from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Power BI: </a:t>
            </a:r>
            <a:r>
              <a:rPr lang="en-US" sz="1400" kern="0" dirty="0">
                <a:ln>
                  <a:solidFill>
                    <a:srgbClr val="FFFFFF">
                      <a:alpha val="0"/>
                    </a:srgbClr>
                  </a:solidFill>
                </a:ln>
                <a:solidFill>
                  <a:schemeClr val="bg2">
                    <a:lumMod val="25000"/>
                  </a:schemeClr>
                </a:solidFill>
                <a:cs typeface="Segoe UI" panose="020B0502040204020203" pitchFamily="34" charset="0"/>
              </a:rPr>
              <a:t>For rich data visualization</a:t>
            </a:r>
          </a:p>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Eliminates need to create a separate account with Databricks</a:t>
            </a:r>
            <a:r>
              <a:rPr lang="en-US" sz="1600" kern="0" dirty="0">
                <a:ln>
                  <a:solidFill>
                    <a:srgbClr val="FFFFFF">
                      <a:alpha val="0"/>
                    </a:srgbClr>
                  </a:solidFill>
                </a:ln>
                <a:solidFill>
                  <a:schemeClr val="bg2">
                    <a:lumMod val="25000"/>
                  </a:schemeClr>
                </a:solidFill>
                <a:latin typeface="Segoe UI" panose="020B0502040204020203" pitchFamily="34" charset="0"/>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6866022" y="1994828"/>
            <a:ext cx="4968236" cy="2752102"/>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030933" y="3925957"/>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5272" y="3078698"/>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3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accent1">
              <a:lumMod val="20000"/>
              <a:lumOff val="80000"/>
            </a:schemeClr>
          </a:solidFill>
          <a:ln w="12700" cap="flat">
            <a:solidFill>
              <a:schemeClr val="accent1"/>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accent1"/>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accent1"/>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1184"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78D6"/>
                </a:solidFill>
                <a:latin typeface="Segoe UI" charset="0"/>
                <a:ea typeface="Segoe UI" charset="0"/>
                <a:cs typeface="Segoe UI" charset="0"/>
              </a:rPr>
              <a:t>O</a:t>
            </a:r>
            <a:r>
              <a:rPr kumimoji="0" lang="en-US" sz="1400" i="0" u="none" strike="noStrike" kern="1200" cap="none" spc="0" normalizeH="0" baseline="0" noProof="0" dirty="0" err="1">
                <a:ln>
                  <a:noFill/>
                </a:ln>
                <a:solidFill>
                  <a:srgbClr val="0078D6"/>
                </a:solidFill>
                <a:effectLst/>
                <a:uLnTx/>
                <a:uFillTx/>
                <a:latin typeface="Segoe UI" charset="0"/>
                <a:ea typeface="Segoe UI" charset="0"/>
                <a:cs typeface="Segoe UI" charset="0"/>
              </a:rPr>
              <a:t>ptimized</a:t>
            </a:r>
            <a:r>
              <a:rPr lang="en-US" sz="1400" dirty="0">
                <a:solidFill>
                  <a:srgbClr val="0078D6"/>
                </a:solidFill>
                <a:latin typeface="Segoe UI" charset="0"/>
                <a:ea typeface="Segoe UI" charset="0"/>
                <a:cs typeface="Segoe UI" charset="0"/>
              </a:rPr>
              <a:t> </a:t>
            </a: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915305"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Collaborative Workspace</a:t>
            </a:r>
          </a:p>
        </p:txBody>
      </p:sp>
      <p:sp>
        <p:nvSpPr>
          <p:cNvPr id="649" name="TextBox 648"/>
          <p:cNvSpPr txBox="1"/>
          <p:nvPr/>
        </p:nvSpPr>
        <p:spPr>
          <a:xfrm>
            <a:off x="573564" y="3462022"/>
            <a:ext cx="13829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375153" y="4410128"/>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420288" y="5394379"/>
            <a:ext cx="168947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375153" y="2484832"/>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899724" y="2360508"/>
            <a:ext cx="1962504"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05938" y="3387966"/>
            <a:ext cx="118860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13165" y="4602238"/>
            <a:ext cx="1353255"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704" name="Group 703"/>
          <p:cNvGrpSpPr/>
          <p:nvPr/>
        </p:nvGrpSpPr>
        <p:grpSpPr>
          <a:xfrm>
            <a:off x="10634752" y="1874482"/>
            <a:ext cx="492448" cy="458120"/>
            <a:chOff x="4214813" y="1292225"/>
            <a:chExt cx="2573337" cy="2393950"/>
          </a:xfrm>
          <a:solidFill>
            <a:schemeClr val="accent1"/>
          </a:solidFill>
        </p:grpSpPr>
        <p:sp>
          <p:nvSpPr>
            <p:cNvPr id="705" name="Freeform 1"/>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6" name="Freeform 2"/>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7" name="Freeform 3"/>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8" name="Freeform 4"/>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9" name="Freeform 5"/>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0" name="Freeform 6"/>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1" name="Freeform 7"/>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2" name="Freeform 8"/>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3" name="Freeform 9"/>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4" name="Freeform 10"/>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5" name="Freeform 11"/>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6" name="Freeform 12"/>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7" name="Freeform 13"/>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8" name="Freeform 14"/>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6" y="-1203590"/>
            <a:chExt cx="3082012" cy="2284628"/>
          </a:xfrm>
          <a:solidFill>
            <a:schemeClr val="accent1"/>
          </a:solidFill>
        </p:grpSpPr>
        <p:sp>
          <p:nvSpPr>
            <p:cNvPr id="21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333" name="Group 332">
            <a:extLst>
              <a:ext uri="{FF2B5EF4-FFF2-40B4-BE49-F238E27FC236}">
                <a16:creationId xmlns:a16="http://schemas.microsoft.com/office/drawing/2014/main" id="{157E86F5-3799-413F-865B-056B2239467C}"/>
              </a:ext>
            </a:extLst>
          </p:cNvPr>
          <p:cNvGrpSpPr/>
          <p:nvPr/>
        </p:nvGrpSpPr>
        <p:grpSpPr>
          <a:xfrm>
            <a:off x="8073976" y="4932273"/>
            <a:ext cx="610610" cy="484674"/>
            <a:chOff x="4223626" y="2353385"/>
            <a:chExt cx="1173971" cy="931848"/>
          </a:xfrm>
        </p:grpSpPr>
        <p:grpSp>
          <p:nvGrpSpPr>
            <p:cNvPr id="334" name="Group 333">
              <a:extLst>
                <a:ext uri="{FF2B5EF4-FFF2-40B4-BE49-F238E27FC236}">
                  <a16:creationId xmlns:a16="http://schemas.microsoft.com/office/drawing/2014/main" id="{A05C8CA7-5716-44F4-AA6C-F308105199AC}"/>
                </a:ext>
              </a:extLst>
            </p:cNvPr>
            <p:cNvGrpSpPr/>
            <p:nvPr/>
          </p:nvGrpSpPr>
          <p:grpSpPr>
            <a:xfrm>
              <a:off x="4273550" y="2402418"/>
              <a:ext cx="1079500" cy="840315"/>
              <a:chOff x="4273550" y="2402418"/>
              <a:chExt cx="1079500" cy="840315"/>
            </a:xfrm>
          </p:grpSpPr>
          <p:cxnSp>
            <p:nvCxnSpPr>
              <p:cNvPr id="343" name="Straight Connector 342">
                <a:extLst>
                  <a:ext uri="{FF2B5EF4-FFF2-40B4-BE49-F238E27FC236}">
                    <a16:creationId xmlns:a16="http://schemas.microsoft.com/office/drawing/2014/main" id="{5A851271-35B9-4567-8242-E3F912E0579A}"/>
                  </a:ext>
                </a:extLst>
              </p:cNvPr>
              <p:cNvCxnSpPr>
                <a:cxnSpLocks/>
              </p:cNvCxnSpPr>
              <p:nvPr/>
            </p:nvCxnSpPr>
            <p:spPr>
              <a:xfrm>
                <a:off x="4997450" y="2413000"/>
                <a:ext cx="355600" cy="23283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4" name="Straight Connector 343">
                <a:extLst>
                  <a:ext uri="{FF2B5EF4-FFF2-40B4-BE49-F238E27FC236}">
                    <a16:creationId xmlns:a16="http://schemas.microsoft.com/office/drawing/2014/main" id="{AB8BADB1-F06D-4556-BDB3-AC51BE1C0209}"/>
                  </a:ext>
                </a:extLst>
              </p:cNvPr>
              <p:cNvCxnSpPr>
                <a:cxnSpLocks/>
              </p:cNvCxnSpPr>
              <p:nvPr/>
            </p:nvCxnSpPr>
            <p:spPr>
              <a:xfrm>
                <a:off x="4997450" y="2413000"/>
                <a:ext cx="296333" cy="721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5" name="Straight Connector 344">
                <a:extLst>
                  <a:ext uri="{FF2B5EF4-FFF2-40B4-BE49-F238E27FC236}">
                    <a16:creationId xmlns:a16="http://schemas.microsoft.com/office/drawing/2014/main" id="{FEDDF95B-3B64-4407-8297-89C1BA4C5D78}"/>
                  </a:ext>
                </a:extLst>
              </p:cNvPr>
              <p:cNvCxnSpPr>
                <a:cxnSpLocks/>
              </p:cNvCxnSpPr>
              <p:nvPr/>
            </p:nvCxnSpPr>
            <p:spPr>
              <a:xfrm flipV="1">
                <a:off x="4762500" y="3143250"/>
                <a:ext cx="520700" cy="86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6" name="Straight Connector 345">
                <a:extLst>
                  <a:ext uri="{FF2B5EF4-FFF2-40B4-BE49-F238E27FC236}">
                    <a16:creationId xmlns:a16="http://schemas.microsoft.com/office/drawing/2014/main" id="{0024F100-B6BA-4A71-A159-2082E41BB8E5}"/>
                  </a:ext>
                </a:extLst>
              </p:cNvPr>
              <p:cNvCxnSpPr>
                <a:cxnSpLocks/>
              </p:cNvCxnSpPr>
              <p:nvPr/>
            </p:nvCxnSpPr>
            <p:spPr>
              <a:xfrm flipV="1">
                <a:off x="5039783" y="2641600"/>
                <a:ext cx="300567" cy="2413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7" name="Straight Connector 346">
                <a:extLst>
                  <a:ext uri="{FF2B5EF4-FFF2-40B4-BE49-F238E27FC236}">
                    <a16:creationId xmlns:a16="http://schemas.microsoft.com/office/drawing/2014/main" id="{14772615-86BD-40A8-A00C-9CA1E8D8ADC2}"/>
                  </a:ext>
                </a:extLst>
              </p:cNvPr>
              <p:cNvCxnSpPr>
                <a:cxnSpLocks/>
              </p:cNvCxnSpPr>
              <p:nvPr/>
            </p:nvCxnSpPr>
            <p:spPr>
              <a:xfrm flipV="1">
                <a:off x="4413250" y="2413001"/>
                <a:ext cx="571500" cy="126999"/>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8" name="Straight Connector 347">
                <a:extLst>
                  <a:ext uri="{FF2B5EF4-FFF2-40B4-BE49-F238E27FC236}">
                    <a16:creationId xmlns:a16="http://schemas.microsoft.com/office/drawing/2014/main" id="{CE05E5C5-F516-4118-A018-0C2ABCE56079}"/>
                  </a:ext>
                </a:extLst>
              </p:cNvPr>
              <p:cNvCxnSpPr>
                <a:cxnSpLocks/>
              </p:cNvCxnSpPr>
              <p:nvPr/>
            </p:nvCxnSpPr>
            <p:spPr>
              <a:xfrm flipV="1">
                <a:off x="4703233" y="2450099"/>
                <a:ext cx="251425" cy="248651"/>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9" name="Straight Connector 348">
                <a:extLst>
                  <a:ext uri="{FF2B5EF4-FFF2-40B4-BE49-F238E27FC236}">
                    <a16:creationId xmlns:a16="http://schemas.microsoft.com/office/drawing/2014/main" id="{235FA8B6-0664-4D81-A0C3-041C91042D21}"/>
                  </a:ext>
                </a:extLst>
              </p:cNvPr>
              <p:cNvCxnSpPr>
                <a:cxnSpLocks/>
              </p:cNvCxnSpPr>
              <p:nvPr/>
            </p:nvCxnSpPr>
            <p:spPr>
              <a:xfrm flipV="1">
                <a:off x="4762500" y="2402418"/>
                <a:ext cx="232833" cy="821265"/>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0" name="Straight Connector 349">
                <a:extLst>
                  <a:ext uri="{FF2B5EF4-FFF2-40B4-BE49-F238E27FC236}">
                    <a16:creationId xmlns:a16="http://schemas.microsoft.com/office/drawing/2014/main" id="{293D7F10-2B40-4C3E-BC02-FB5F218DD717}"/>
                  </a:ext>
                </a:extLst>
              </p:cNvPr>
              <p:cNvCxnSpPr>
                <a:cxnSpLocks/>
              </p:cNvCxnSpPr>
              <p:nvPr/>
            </p:nvCxnSpPr>
            <p:spPr>
              <a:xfrm flipH="1" flipV="1">
                <a:off x="4273550" y="2984500"/>
                <a:ext cx="495300" cy="2518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1" name="Straight Connector 350">
                <a:extLst>
                  <a:ext uri="{FF2B5EF4-FFF2-40B4-BE49-F238E27FC236}">
                    <a16:creationId xmlns:a16="http://schemas.microsoft.com/office/drawing/2014/main" id="{6FAF40E5-CA9A-43A7-B678-5E15A8DC259F}"/>
                  </a:ext>
                </a:extLst>
              </p:cNvPr>
              <p:cNvCxnSpPr>
                <a:cxnSpLocks/>
              </p:cNvCxnSpPr>
              <p:nvPr/>
            </p:nvCxnSpPr>
            <p:spPr>
              <a:xfrm flipH="1" flipV="1">
                <a:off x="4417483" y="2537884"/>
                <a:ext cx="647700" cy="33866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2" name="Straight Connector 351">
                <a:extLst>
                  <a:ext uri="{FF2B5EF4-FFF2-40B4-BE49-F238E27FC236}">
                    <a16:creationId xmlns:a16="http://schemas.microsoft.com/office/drawing/2014/main" id="{BA50FD9A-5E22-4AA7-ACA5-624DAD5EC5B5}"/>
                  </a:ext>
                </a:extLst>
              </p:cNvPr>
              <p:cNvCxnSpPr>
                <a:cxnSpLocks/>
              </p:cNvCxnSpPr>
              <p:nvPr/>
            </p:nvCxnSpPr>
            <p:spPr>
              <a:xfrm flipV="1">
                <a:off x="4277783" y="2874433"/>
                <a:ext cx="770467" cy="10795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3" name="Straight Connector 352">
                <a:extLst>
                  <a:ext uri="{FF2B5EF4-FFF2-40B4-BE49-F238E27FC236}">
                    <a16:creationId xmlns:a16="http://schemas.microsoft.com/office/drawing/2014/main" id="{4C194713-8DF4-472A-95E2-3008956F3DCA}"/>
                  </a:ext>
                </a:extLst>
              </p:cNvPr>
              <p:cNvCxnSpPr>
                <a:cxnSpLocks/>
              </p:cNvCxnSpPr>
              <p:nvPr/>
            </p:nvCxnSpPr>
            <p:spPr>
              <a:xfrm flipH="1" flipV="1">
                <a:off x="4413250" y="2531533"/>
                <a:ext cx="353483" cy="6985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4" name="Straight Connector 353">
                <a:extLst>
                  <a:ext uri="{FF2B5EF4-FFF2-40B4-BE49-F238E27FC236}">
                    <a16:creationId xmlns:a16="http://schemas.microsoft.com/office/drawing/2014/main" id="{9D0988E2-D6D1-441A-984F-FCB82793B272}"/>
                  </a:ext>
                </a:extLst>
              </p:cNvPr>
              <p:cNvCxnSpPr>
                <a:cxnSpLocks/>
              </p:cNvCxnSpPr>
              <p:nvPr/>
            </p:nvCxnSpPr>
            <p:spPr>
              <a:xfrm flipH="1" flipV="1">
                <a:off x="4715933" y="2698750"/>
                <a:ext cx="50800" cy="5439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5" name="Straight Connector 354">
                <a:extLst>
                  <a:ext uri="{FF2B5EF4-FFF2-40B4-BE49-F238E27FC236}">
                    <a16:creationId xmlns:a16="http://schemas.microsoft.com/office/drawing/2014/main" id="{BFBF1C9C-0CC3-4886-AB32-C611A6480AB3}"/>
                  </a:ext>
                </a:extLst>
              </p:cNvPr>
              <p:cNvCxnSpPr>
                <a:cxnSpLocks/>
              </p:cNvCxnSpPr>
              <p:nvPr/>
            </p:nvCxnSpPr>
            <p:spPr>
              <a:xfrm flipH="1" flipV="1">
                <a:off x="5052483" y="2899834"/>
                <a:ext cx="234950" cy="21801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6" name="Straight Connector 355">
                <a:extLst>
                  <a:ext uri="{FF2B5EF4-FFF2-40B4-BE49-F238E27FC236}">
                    <a16:creationId xmlns:a16="http://schemas.microsoft.com/office/drawing/2014/main" id="{64E2F12D-BF5C-41F8-98EE-C153F2CDD22D}"/>
                  </a:ext>
                </a:extLst>
              </p:cNvPr>
              <p:cNvCxnSpPr>
                <a:cxnSpLocks/>
              </p:cNvCxnSpPr>
              <p:nvPr/>
            </p:nvCxnSpPr>
            <p:spPr>
              <a:xfrm flipV="1">
                <a:off x="4762500" y="2876550"/>
                <a:ext cx="292101" cy="340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335" name="Oval 19">
              <a:extLst>
                <a:ext uri="{FF2B5EF4-FFF2-40B4-BE49-F238E27FC236}">
                  <a16:creationId xmlns:a16="http://schemas.microsoft.com/office/drawing/2014/main" id="{B69A7114-346D-4E1F-8316-C9F674D43BD2}"/>
                </a:ext>
              </a:extLst>
            </p:cNvPr>
            <p:cNvSpPr>
              <a:spLocks noChangeArrowheads="1"/>
            </p:cNvSpPr>
            <p:nvPr/>
          </p:nvSpPr>
          <p:spPr bwMode="auto">
            <a:xfrm>
              <a:off x="4938065" y="2353385"/>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6" name="Oval 19">
              <a:extLst>
                <a:ext uri="{FF2B5EF4-FFF2-40B4-BE49-F238E27FC236}">
                  <a16:creationId xmlns:a16="http://schemas.microsoft.com/office/drawing/2014/main" id="{829E95C8-0BE7-4934-BBA0-764CFC1335BC}"/>
                </a:ext>
              </a:extLst>
            </p:cNvPr>
            <p:cNvSpPr>
              <a:spLocks noChangeArrowheads="1"/>
            </p:cNvSpPr>
            <p:nvPr/>
          </p:nvSpPr>
          <p:spPr bwMode="auto">
            <a:xfrm>
              <a:off x="5284290" y="258271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7" name="Oval 19">
              <a:extLst>
                <a:ext uri="{FF2B5EF4-FFF2-40B4-BE49-F238E27FC236}">
                  <a16:creationId xmlns:a16="http://schemas.microsoft.com/office/drawing/2014/main" id="{018D398B-43FE-4715-8E00-9755FF081ED6}"/>
                </a:ext>
              </a:extLst>
            </p:cNvPr>
            <p:cNvSpPr>
              <a:spLocks noChangeArrowheads="1"/>
            </p:cNvSpPr>
            <p:nvPr/>
          </p:nvSpPr>
          <p:spPr bwMode="auto">
            <a:xfrm>
              <a:off x="4992571" y="282420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8" name="Oval 19">
              <a:extLst>
                <a:ext uri="{FF2B5EF4-FFF2-40B4-BE49-F238E27FC236}">
                  <a16:creationId xmlns:a16="http://schemas.microsoft.com/office/drawing/2014/main" id="{C3354846-2B08-490E-8CC7-713F631A2042}"/>
                </a:ext>
              </a:extLst>
            </p:cNvPr>
            <p:cNvSpPr>
              <a:spLocks noChangeArrowheads="1"/>
            </p:cNvSpPr>
            <p:nvPr/>
          </p:nvSpPr>
          <p:spPr bwMode="auto">
            <a:xfrm>
              <a:off x="5227637" y="307168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9" name="Oval 19">
              <a:extLst>
                <a:ext uri="{FF2B5EF4-FFF2-40B4-BE49-F238E27FC236}">
                  <a16:creationId xmlns:a16="http://schemas.microsoft.com/office/drawing/2014/main" id="{D1CBB913-D1AD-48D0-BE4A-7FBEA08A9A92}"/>
                </a:ext>
              </a:extLst>
            </p:cNvPr>
            <p:cNvSpPr>
              <a:spLocks noChangeArrowheads="1"/>
            </p:cNvSpPr>
            <p:nvPr/>
          </p:nvSpPr>
          <p:spPr bwMode="auto">
            <a:xfrm>
              <a:off x="4703544" y="3171926"/>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0" name="Oval 19">
              <a:extLst>
                <a:ext uri="{FF2B5EF4-FFF2-40B4-BE49-F238E27FC236}">
                  <a16:creationId xmlns:a16="http://schemas.microsoft.com/office/drawing/2014/main" id="{C1B58B5E-4C1F-4ADC-AA6C-FC2ABE032354}"/>
                </a:ext>
              </a:extLst>
            </p:cNvPr>
            <p:cNvSpPr>
              <a:spLocks noChangeArrowheads="1"/>
            </p:cNvSpPr>
            <p:nvPr/>
          </p:nvSpPr>
          <p:spPr bwMode="auto">
            <a:xfrm>
              <a:off x="4223626" y="2924064"/>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1" name="Oval 19">
              <a:extLst>
                <a:ext uri="{FF2B5EF4-FFF2-40B4-BE49-F238E27FC236}">
                  <a16:creationId xmlns:a16="http://schemas.microsoft.com/office/drawing/2014/main" id="{CFB2AEFE-8939-4180-9B35-944BDC81CF0E}"/>
                </a:ext>
              </a:extLst>
            </p:cNvPr>
            <p:cNvSpPr>
              <a:spLocks noChangeArrowheads="1"/>
            </p:cNvSpPr>
            <p:nvPr/>
          </p:nvSpPr>
          <p:spPr bwMode="auto">
            <a:xfrm>
              <a:off x="4655543" y="2638231"/>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2" name="Oval 19">
              <a:extLst>
                <a:ext uri="{FF2B5EF4-FFF2-40B4-BE49-F238E27FC236}">
                  <a16:creationId xmlns:a16="http://schemas.microsoft.com/office/drawing/2014/main" id="{09010101-87A4-4BE3-A0A0-3F72B3CAD0F3}"/>
                </a:ext>
              </a:extLst>
            </p:cNvPr>
            <p:cNvSpPr>
              <a:spLocks noChangeArrowheads="1"/>
            </p:cNvSpPr>
            <p:nvPr/>
          </p:nvSpPr>
          <p:spPr bwMode="auto">
            <a:xfrm>
              <a:off x="4363387" y="248291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8" name="Group 7"/>
          <p:cNvGrpSpPr/>
          <p:nvPr/>
        </p:nvGrpSpPr>
        <p:grpSpPr>
          <a:xfrm>
            <a:off x="1080442" y="1874678"/>
            <a:ext cx="388896" cy="593152"/>
            <a:chOff x="952162" y="1304149"/>
            <a:chExt cx="630602" cy="961807"/>
          </a:xfrm>
          <a:noFill/>
        </p:grpSpPr>
        <p:grpSp>
          <p:nvGrpSpPr>
            <p:cNvPr id="170" name="Group 169">
              <a:extLst>
                <a:ext uri="{FF2B5EF4-FFF2-40B4-BE49-F238E27FC236}">
                  <a16:creationId xmlns:a16="http://schemas.microsoft.com/office/drawing/2014/main" id="{421523C8-5C73-4065-8241-E6B5788AE66D}"/>
                </a:ext>
              </a:extLst>
            </p:cNvPr>
            <p:cNvGrpSpPr/>
            <p:nvPr/>
          </p:nvGrpSpPr>
          <p:grpSpPr>
            <a:xfrm rot="18900000">
              <a:off x="952162" y="1304149"/>
              <a:ext cx="630602" cy="634379"/>
              <a:chOff x="7855882" y="2876917"/>
              <a:chExt cx="186983" cy="188103"/>
            </a:xfrm>
            <a:grpFill/>
          </p:grpSpPr>
          <p:sp>
            <p:nvSpPr>
              <p:cNvPr id="171" name="Freeform 99">
                <a:extLst>
                  <a:ext uri="{FF2B5EF4-FFF2-40B4-BE49-F238E27FC236}">
                    <a16:creationId xmlns:a16="http://schemas.microsoft.com/office/drawing/2014/main" id="{82403A1B-46A8-496D-97A1-D6CD697255D0}"/>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Freeform 100">
                <a:extLst>
                  <a:ext uri="{FF2B5EF4-FFF2-40B4-BE49-F238E27FC236}">
                    <a16:creationId xmlns:a16="http://schemas.microsoft.com/office/drawing/2014/main" id="{4955A11D-DC58-4772-9411-DE2AE3195549}"/>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Freeform 101">
                <a:extLst>
                  <a:ext uri="{FF2B5EF4-FFF2-40B4-BE49-F238E27FC236}">
                    <a16:creationId xmlns:a16="http://schemas.microsoft.com/office/drawing/2014/main" id="{DB0A5B1D-F31E-4BE1-9830-C9C3C44A294F}"/>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Oval 4"/>
            <p:cNvSpPr/>
            <p:nvPr/>
          </p:nvSpPr>
          <p:spPr>
            <a:xfrm flipV="1">
              <a:off x="1084304" y="1899638"/>
              <a:ext cx="366318" cy="366318"/>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9990188" y="5670351"/>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30025"/>
            <a:ext cx="17335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Calibri Light" panose="020F0302020204030204"/>
                <a:ea typeface="+mn-ea"/>
                <a:cs typeface="+mn-cs"/>
              </a:rPr>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062446"/>
            <a:ext cx="11408940" cy="5085805"/>
          </a:xfrm>
          <a:prstGeom prst="rect">
            <a:avLst/>
          </a:prstGeom>
          <a:noFill/>
          <a:ln w="12700" cap="flat">
            <a:solidFill>
              <a:schemeClr val="accent1"/>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888884" y="6286039"/>
            <a:ext cx="2095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905610"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63007"/>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0054"/>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4828"/>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54267"/>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DC2C3294-024E-46E3-8278-479FA625786C}"/>
              </a:ext>
            </a:extLst>
          </p:cNvPr>
          <p:cNvSpPr/>
          <p:nvPr/>
        </p:nvSpPr>
        <p:spPr>
          <a:xfrm>
            <a:off x="3611561" y="3750864"/>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C10FE34B-412D-4255-97F5-594A012EF537}"/>
              </a:ext>
            </a:extLst>
          </p:cNvPr>
          <p:cNvSpPr/>
          <p:nvPr/>
        </p:nvSpPr>
        <p:spPr>
          <a:xfrm>
            <a:off x="4100490" y="3750863"/>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0275" y="3888078"/>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85992" y="3879463"/>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Clock">
            <a:extLst>
              <a:ext uri="{FF2B5EF4-FFF2-40B4-BE49-F238E27FC236}">
                <a16:creationId xmlns:a16="http://schemas.microsoft.com/office/drawing/2014/main" id="{C56B9A26-1B83-4BC1-9C65-C2695913F2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4899" y="3620535"/>
            <a:ext cx="546696" cy="546696"/>
          </a:xfrm>
          <a:prstGeom prst="rect">
            <a:avLst/>
          </a:prstGeom>
        </p:spPr>
      </p:pic>
      <p:pic>
        <p:nvPicPr>
          <p:cNvPr id="25" name="Graphic 24" descr="Warning">
            <a:extLst>
              <a:ext uri="{FF2B5EF4-FFF2-40B4-BE49-F238E27FC236}">
                <a16:creationId xmlns:a16="http://schemas.microsoft.com/office/drawing/2014/main" id="{5A565B5D-4600-438D-AA6F-3005969C35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18651" y="3659103"/>
            <a:ext cx="493022" cy="493022"/>
          </a:xfrm>
          <a:prstGeom prst="rect">
            <a:avLst/>
          </a:prstGeom>
        </p:spPr>
      </p:pic>
      <p:sp>
        <p:nvSpPr>
          <p:cNvPr id="238" name="TextBox 237">
            <a:extLst>
              <a:ext uri="{FF2B5EF4-FFF2-40B4-BE49-F238E27FC236}">
                <a16:creationId xmlns:a16="http://schemas.microsoft.com/office/drawing/2014/main" id="{10CEAE7D-7680-48CF-964E-5FB8BB311FF1}"/>
              </a:ext>
            </a:extLst>
          </p:cNvPr>
          <p:cNvSpPr txBox="1"/>
          <p:nvPr/>
        </p:nvSpPr>
        <p:spPr>
          <a:xfrm>
            <a:off x="4662593" y="6294008"/>
            <a:ext cx="3039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Build on secure &amp; trusted cloud</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9133531" y="6296636"/>
            <a:ext cx="1952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Scale without limits</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Title 1">
            <a:extLst>
              <a:ext uri="{FF2B5EF4-FFF2-40B4-BE49-F238E27FC236}">
                <a16:creationId xmlns:a16="http://schemas.microsoft.com/office/drawing/2014/main" id="{E4B4DC97-3EBB-4DA5-B8DF-1E36FFBF55BB}"/>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fontAlgn="base">
              <a:spcAft>
                <a:spcPct val="0"/>
              </a:spcAft>
            </a:pPr>
            <a:r>
              <a:rPr lang="en-US" sz="2400" cap="all" spc="800" dirty="0">
                <a:solidFill>
                  <a:srgbClr val="0078D7"/>
                </a:solidFill>
                <a:latin typeface="Segoe UI Light" charset="0"/>
                <a:cs typeface="Segoe UI Light" charset="0"/>
              </a:rPr>
              <a:t>Azure </a:t>
            </a:r>
            <a:r>
              <a:rPr lang="en-US" sz="2400" cap="all" spc="800" dirty="0" err="1">
                <a:solidFill>
                  <a:srgbClr val="0078D7"/>
                </a:solidFill>
                <a:latin typeface="Segoe UI Light" charset="0"/>
                <a:cs typeface="Segoe UI Light" charset="0"/>
              </a:rPr>
              <a:t>Databricks</a:t>
            </a:r>
            <a:endParaRPr lang="en-US" sz="2400" cap="all" spc="800" dirty="0">
              <a:solidFill>
                <a:srgbClr val="0078D7"/>
              </a:solidFill>
              <a:latin typeface="Segoe UI Light" charset="0"/>
              <a:cs typeface="Segoe UI Light" charset="0"/>
            </a:endParaRPr>
          </a:p>
        </p:txBody>
      </p:sp>
    </p:spTree>
    <p:extLst>
      <p:ext uri="{BB962C8B-B14F-4D97-AF65-F5344CB8AC3E}">
        <p14:creationId xmlns:p14="http://schemas.microsoft.com/office/powerpoint/2010/main" val="76642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General Spark Cluster Architecture</a:t>
            </a:r>
          </a:p>
        </p:txBody>
      </p:sp>
      <p:sp>
        <p:nvSpPr>
          <p:cNvPr id="51" name="TextBox 50"/>
          <p:cNvSpPr txBox="1"/>
          <p:nvPr/>
        </p:nvSpPr>
        <p:spPr>
          <a:xfrm>
            <a:off x="149132" y="2103066"/>
            <a:ext cx="5156248" cy="292387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‘Driver’ runs the user’s ‘main’ function and executes the various parallel operations on the worker nodes.  </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results of the operations are collected by the driver</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worker nodes read and write data from/to Data Sources including HDFS.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 also cache transformed data in memory as RDDs (Resilient Data Sets).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00" y="1105109"/>
            <a:ext cx="6466928" cy="5610516"/>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600" dirty="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2" name="TextBox 11"/>
            <p:cNvSpPr txBox="1"/>
            <p:nvPr/>
          </p:nvSpPr>
          <p:spPr>
            <a:xfrm>
              <a:off x="2984803"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3" name="TextBox 12"/>
            <p:cNvSpPr txBox="1"/>
            <p:nvPr/>
          </p:nvSpPr>
          <p:spPr>
            <a:xfrm>
              <a:off x="5074868"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120601" y="4096382"/>
              <a:ext cx="753853" cy="29486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b="1" dirty="0">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Driver Program</a:t>
              </a:r>
              <a:br>
                <a:rPr lang="en-US" dirty="0">
                  <a:solidFill>
                    <a:srgbClr val="FFFFFF"/>
                  </a:solidFill>
                  <a:latin typeface="Segoe UI Semibold" panose="020B0702040204020203" pitchFamily="34" charset="0"/>
                  <a:cs typeface="Segoe UI Semibold" panose="020B0702040204020203" pitchFamily="34" charset="0"/>
                </a:rPr>
              </a:br>
              <a:r>
                <a:rPr lang="en-US" sz="1600" dirty="0">
                  <a:solidFill>
                    <a:srgbClr val="FFFFFF"/>
                  </a:solidFill>
                  <a:latin typeface="Segoe UI Semibold" panose="020B0702040204020203" pitchFamily="34" charset="0"/>
                  <a:cs typeface="Segoe UI Semibold" panose="020B0702040204020203" pitchFamily="34" charset="0"/>
                </a:rPr>
                <a:t>SparkContext</a:t>
              </a: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28" y="1105109"/>
            <a:ext cx="6294140" cy="5610516"/>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57244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58A647-2CD1-4EEC-816B-370EF8CDF8E5}"/>
              </a:ext>
            </a:extLst>
          </p:cNvPr>
          <p:cNvSpPr/>
          <p:nvPr/>
        </p:nvSpPr>
        <p:spPr bwMode="auto">
          <a:xfrm>
            <a:off x="634790" y="3920729"/>
            <a:ext cx="3509544" cy="195863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E6E8110-F096-4C2A-B438-E029CCFFA355}"/>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Secure Collaboration</a:t>
            </a:r>
          </a:p>
        </p:txBody>
      </p:sp>
      <p:sp>
        <p:nvSpPr>
          <p:cNvPr id="3" name="Text Placeholder 2">
            <a:extLst>
              <a:ext uri="{FF2B5EF4-FFF2-40B4-BE49-F238E27FC236}">
                <a16:creationId xmlns:a16="http://schemas.microsoft.com/office/drawing/2014/main" id="{8AD962CB-78D0-402C-8DFA-E2509C42D5CF}"/>
              </a:ext>
            </a:extLst>
          </p:cNvPr>
          <p:cNvSpPr>
            <a:spLocks noGrp="1"/>
          </p:cNvSpPr>
          <p:nvPr>
            <p:ph type="body" sz="quarter" idx="11"/>
          </p:nvPr>
        </p:nvSpPr>
        <p:spPr>
          <a:xfrm>
            <a:off x="267684" y="963482"/>
            <a:ext cx="11655078" cy="461665"/>
          </a:xfrm>
        </p:spPr>
        <p:txBody>
          <a:bodyPr/>
          <a:lstStyle/>
          <a:p>
            <a:pPr algn="ctr"/>
            <a:r>
              <a:rPr lang="en-US" sz="2000" dirty="0"/>
              <a:t>Azure Databricks enables </a:t>
            </a:r>
            <a:r>
              <a:rPr lang="en-US" sz="2000" i="1" dirty="0"/>
              <a:t>secure</a:t>
            </a:r>
            <a:r>
              <a:rPr lang="en-US" sz="2000" dirty="0"/>
              <a:t> collaboration between colleagues</a:t>
            </a:r>
          </a:p>
        </p:txBody>
      </p:sp>
      <p:grpSp>
        <p:nvGrpSpPr>
          <p:cNvPr id="47" name="Group 46">
            <a:extLst>
              <a:ext uri="{FF2B5EF4-FFF2-40B4-BE49-F238E27FC236}">
                <a16:creationId xmlns:a16="http://schemas.microsoft.com/office/drawing/2014/main" id="{DF1BBA20-5E24-4374-B1A3-F4C5B583D64E}"/>
              </a:ext>
            </a:extLst>
          </p:cNvPr>
          <p:cNvGrpSpPr/>
          <p:nvPr/>
        </p:nvGrpSpPr>
        <p:grpSpPr>
          <a:xfrm>
            <a:off x="4621075" y="1413275"/>
            <a:ext cx="6941311" cy="5261811"/>
            <a:chOff x="2789304" y="1413275"/>
            <a:chExt cx="6941311" cy="5261811"/>
          </a:xfrm>
        </p:grpSpPr>
        <p:sp>
          <p:nvSpPr>
            <p:cNvPr id="40" name="Oval 39">
              <a:extLst>
                <a:ext uri="{FF2B5EF4-FFF2-40B4-BE49-F238E27FC236}">
                  <a16:creationId xmlns:a16="http://schemas.microsoft.com/office/drawing/2014/main" id="{E95F5674-1A53-4A77-8E46-363DF4EF1D29}"/>
                </a:ext>
              </a:extLst>
            </p:cNvPr>
            <p:cNvSpPr/>
            <p:nvPr/>
          </p:nvSpPr>
          <p:spPr bwMode="auto">
            <a:xfrm>
              <a:off x="3485995" y="1728636"/>
              <a:ext cx="6062703" cy="4572000"/>
            </a:xfrm>
            <a:prstGeom prst="ellipse">
              <a:avLst/>
            </a:prstGeom>
            <a:noFill/>
            <a:ln>
              <a:solidFill>
                <a:srgbClr val="FF99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0CCF31B0-2260-4F35-9AD2-6316CA92EAEC}"/>
                </a:ext>
              </a:extLst>
            </p:cNvPr>
            <p:cNvGrpSpPr/>
            <p:nvPr/>
          </p:nvGrpSpPr>
          <p:grpSpPr>
            <a:xfrm>
              <a:off x="4628348" y="2671312"/>
              <a:ext cx="3770298" cy="2692143"/>
              <a:chOff x="4628348" y="2671312"/>
              <a:chExt cx="3770298" cy="2692143"/>
            </a:xfrm>
          </p:grpSpPr>
          <p:sp>
            <p:nvSpPr>
              <p:cNvPr id="25" name="Rectangle: Rounded Corners 24">
                <a:extLst>
                  <a:ext uri="{FF2B5EF4-FFF2-40B4-BE49-F238E27FC236}">
                    <a16:creationId xmlns:a16="http://schemas.microsoft.com/office/drawing/2014/main" id="{3A72EAD7-D72E-4F94-A689-20ABE2D59643}"/>
                  </a:ext>
                </a:extLst>
              </p:cNvPr>
              <p:cNvSpPr/>
              <p:nvPr/>
            </p:nvSpPr>
            <p:spPr bwMode="auto">
              <a:xfrm>
                <a:off x="4628348" y="2671312"/>
                <a:ext cx="3770298" cy="2692143"/>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8886DD3-EF63-4A5A-B8E2-514FBAD1F926}"/>
                  </a:ext>
                </a:extLst>
              </p:cNvPr>
              <p:cNvGrpSpPr/>
              <p:nvPr/>
            </p:nvGrpSpPr>
            <p:grpSpPr>
              <a:xfrm>
                <a:off x="4670355" y="2796560"/>
                <a:ext cx="3686284" cy="2441647"/>
                <a:chOff x="4100189" y="2433993"/>
                <a:chExt cx="3686284" cy="2441647"/>
              </a:xfrm>
            </p:grpSpPr>
            <p:grpSp>
              <p:nvGrpSpPr>
                <p:cNvPr id="21" name="Group 20">
                  <a:extLst>
                    <a:ext uri="{FF2B5EF4-FFF2-40B4-BE49-F238E27FC236}">
                      <a16:creationId xmlns:a16="http://schemas.microsoft.com/office/drawing/2014/main" id="{8FA1D7D7-B277-4E33-87A3-C4A926E7CA31}"/>
                    </a:ext>
                  </a:extLst>
                </p:cNvPr>
                <p:cNvGrpSpPr/>
                <p:nvPr/>
              </p:nvGrpSpPr>
              <p:grpSpPr>
                <a:xfrm>
                  <a:off x="5126145" y="2994125"/>
                  <a:ext cx="1662546" cy="1335541"/>
                  <a:chOff x="5015237" y="2994125"/>
                  <a:chExt cx="1662546" cy="1335541"/>
                </a:xfrm>
              </p:grpSpPr>
              <p:sp>
                <p:nvSpPr>
                  <p:cNvPr id="19" name="Rectangle 18">
                    <a:extLst>
                      <a:ext uri="{FF2B5EF4-FFF2-40B4-BE49-F238E27FC236}">
                        <a16:creationId xmlns:a16="http://schemas.microsoft.com/office/drawing/2014/main" id="{1F4C0278-0C1B-4F16-800E-0227A8EE1D0D}"/>
                      </a:ext>
                    </a:extLst>
                  </p:cNvPr>
                  <p:cNvSpPr/>
                  <p:nvPr/>
                </p:nvSpPr>
                <p:spPr bwMode="auto">
                  <a:xfrm>
                    <a:off x="5015237" y="2994125"/>
                    <a:ext cx="1662546" cy="13355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95C4BDE8-C307-4379-B9AF-A7F584E561BC}"/>
                      </a:ext>
                    </a:extLst>
                  </p:cNvPr>
                  <p:cNvGrpSpPr/>
                  <p:nvPr/>
                </p:nvGrpSpPr>
                <p:grpSpPr>
                  <a:xfrm>
                    <a:off x="5244930" y="3161573"/>
                    <a:ext cx="1169214" cy="1026790"/>
                    <a:chOff x="5244930" y="3161573"/>
                    <a:chExt cx="1169214" cy="1026790"/>
                  </a:xfrm>
                </p:grpSpPr>
                <p:pic>
                  <p:nvPicPr>
                    <p:cNvPr id="15" name="Picture 14">
                      <a:extLst>
                        <a:ext uri="{FF2B5EF4-FFF2-40B4-BE49-F238E27FC236}">
                          <a16:creationId xmlns:a16="http://schemas.microsoft.com/office/drawing/2014/main" id="{397C70BA-8296-4890-8C35-712F8B8DABD1}"/>
                        </a:ext>
                      </a:extLst>
                    </p:cNvPr>
                    <p:cNvPicPr>
                      <a:picLocks noChangeAspect="1"/>
                    </p:cNvPicPr>
                    <p:nvPr/>
                  </p:nvPicPr>
                  <p:blipFill>
                    <a:blip r:embed="rId3"/>
                    <a:stretch>
                      <a:fillRect/>
                    </a:stretch>
                  </p:blipFill>
                  <p:spPr>
                    <a:xfrm>
                      <a:off x="5873122" y="3173982"/>
                      <a:ext cx="541022" cy="457200"/>
                    </a:xfrm>
                    <a:prstGeom prst="rect">
                      <a:avLst/>
                    </a:prstGeom>
                  </p:spPr>
                </p:pic>
                <p:pic>
                  <p:nvPicPr>
                    <p:cNvPr id="16" name="Picture 15">
                      <a:extLst>
                        <a:ext uri="{FF2B5EF4-FFF2-40B4-BE49-F238E27FC236}">
                          <a16:creationId xmlns:a16="http://schemas.microsoft.com/office/drawing/2014/main" id="{7C0D60A3-BB0F-489E-8A3E-CC97E8BEB4CD}"/>
                        </a:ext>
                      </a:extLst>
                    </p:cNvPr>
                    <p:cNvPicPr>
                      <a:picLocks noChangeAspect="1"/>
                    </p:cNvPicPr>
                    <p:nvPr/>
                  </p:nvPicPr>
                  <p:blipFill>
                    <a:blip r:embed="rId4"/>
                    <a:stretch>
                      <a:fillRect/>
                    </a:stretch>
                  </p:blipFill>
                  <p:spPr>
                    <a:xfrm>
                      <a:off x="5252613" y="3731163"/>
                      <a:ext cx="538846" cy="457200"/>
                    </a:xfrm>
                    <a:prstGeom prst="rect">
                      <a:avLst/>
                    </a:prstGeom>
                  </p:spPr>
                </p:pic>
                <p:pic>
                  <p:nvPicPr>
                    <p:cNvPr id="17" name="Picture 16">
                      <a:extLst>
                        <a:ext uri="{FF2B5EF4-FFF2-40B4-BE49-F238E27FC236}">
                          <a16:creationId xmlns:a16="http://schemas.microsoft.com/office/drawing/2014/main" id="{6408E209-7C89-4063-8BCA-83148F09ADE7}"/>
                        </a:ext>
                      </a:extLst>
                    </p:cNvPr>
                    <p:cNvPicPr>
                      <a:picLocks noChangeAspect="1"/>
                    </p:cNvPicPr>
                    <p:nvPr/>
                  </p:nvPicPr>
                  <p:blipFill>
                    <a:blip r:embed="rId5"/>
                    <a:stretch>
                      <a:fillRect/>
                    </a:stretch>
                  </p:blipFill>
                  <p:spPr>
                    <a:xfrm>
                      <a:off x="5890508" y="3723481"/>
                      <a:ext cx="515390" cy="457200"/>
                    </a:xfrm>
                    <a:prstGeom prst="rect">
                      <a:avLst/>
                    </a:prstGeom>
                  </p:spPr>
                </p:pic>
                <p:pic>
                  <p:nvPicPr>
                    <p:cNvPr id="18" name="Picture 17">
                      <a:extLst>
                        <a:ext uri="{FF2B5EF4-FFF2-40B4-BE49-F238E27FC236}">
                          <a16:creationId xmlns:a16="http://schemas.microsoft.com/office/drawing/2014/main" id="{AE606624-C851-4E9B-8A03-1A1B253C04E7}"/>
                        </a:ext>
                      </a:extLst>
                    </p:cNvPr>
                    <p:cNvPicPr>
                      <a:picLocks noChangeAspect="1"/>
                    </p:cNvPicPr>
                    <p:nvPr/>
                  </p:nvPicPr>
                  <p:blipFill>
                    <a:blip r:embed="rId6"/>
                    <a:stretch>
                      <a:fillRect/>
                    </a:stretch>
                  </p:blipFill>
                  <p:spPr>
                    <a:xfrm>
                      <a:off x="5244930" y="3161573"/>
                      <a:ext cx="541022" cy="457200"/>
                    </a:xfrm>
                    <a:prstGeom prst="rect">
                      <a:avLst/>
                    </a:prstGeom>
                  </p:spPr>
                </p:pic>
              </p:grpSp>
            </p:grpSp>
            <p:sp>
              <p:nvSpPr>
                <p:cNvPr id="22" name="TextBox 21">
                  <a:extLst>
                    <a:ext uri="{FF2B5EF4-FFF2-40B4-BE49-F238E27FC236}">
                      <a16:creationId xmlns:a16="http://schemas.microsoft.com/office/drawing/2014/main" id="{46EB93D4-59E6-4047-A3F8-EC993AA69A17}"/>
                    </a:ext>
                  </a:extLst>
                </p:cNvPr>
                <p:cNvSpPr txBox="1"/>
                <p:nvPr/>
              </p:nvSpPr>
              <p:spPr>
                <a:xfrm>
                  <a:off x="4448884" y="2433993"/>
                  <a:ext cx="2988895"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Fine Grained Permissions</a:t>
                  </a:r>
                </a:p>
              </p:txBody>
            </p:sp>
            <p:sp>
              <p:nvSpPr>
                <p:cNvPr id="23" name="TextBox 22">
                  <a:extLst>
                    <a:ext uri="{FF2B5EF4-FFF2-40B4-BE49-F238E27FC236}">
                      <a16:creationId xmlns:a16="http://schemas.microsoft.com/office/drawing/2014/main" id="{3F9F65E9-BEBB-4566-A48E-D20EE611C33C}"/>
                    </a:ext>
                  </a:extLst>
                </p:cNvPr>
                <p:cNvSpPr txBox="1"/>
                <p:nvPr/>
              </p:nvSpPr>
              <p:spPr>
                <a:xfrm>
                  <a:off x="4100189" y="4330875"/>
                  <a:ext cx="368628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AAD-based User Authentication</a:t>
                  </a:r>
                </a:p>
              </p:txBody>
            </p:sp>
          </p:grpSp>
        </p:grpSp>
        <p:pic>
          <p:nvPicPr>
            <p:cNvPr id="34" name="Picture 33">
              <a:extLst>
                <a:ext uri="{FF2B5EF4-FFF2-40B4-BE49-F238E27FC236}">
                  <a16:creationId xmlns:a16="http://schemas.microsoft.com/office/drawing/2014/main" id="{344BA768-8C48-401B-B115-0E05647CA8CF}"/>
                </a:ext>
              </a:extLst>
            </p:cNvPr>
            <p:cNvPicPr>
              <a:picLocks noChangeAspect="1"/>
            </p:cNvPicPr>
            <p:nvPr/>
          </p:nvPicPr>
          <p:blipFill>
            <a:blip r:embed="rId7"/>
            <a:stretch>
              <a:fillRect/>
            </a:stretch>
          </p:blipFill>
          <p:spPr>
            <a:xfrm>
              <a:off x="8782592" y="3513276"/>
              <a:ext cx="948023" cy="1008215"/>
            </a:xfrm>
            <a:prstGeom prst="rect">
              <a:avLst/>
            </a:prstGeom>
          </p:spPr>
        </p:pic>
        <p:pic>
          <p:nvPicPr>
            <p:cNvPr id="36" name="Picture 35">
              <a:extLst>
                <a:ext uri="{FF2B5EF4-FFF2-40B4-BE49-F238E27FC236}">
                  <a16:creationId xmlns:a16="http://schemas.microsoft.com/office/drawing/2014/main" id="{547044DF-B5BB-4713-998C-2B1B798BE306}"/>
                </a:ext>
              </a:extLst>
            </p:cNvPr>
            <p:cNvPicPr>
              <a:picLocks noChangeAspect="1"/>
            </p:cNvPicPr>
            <p:nvPr/>
          </p:nvPicPr>
          <p:blipFill>
            <a:blip r:embed="rId8"/>
            <a:stretch>
              <a:fillRect/>
            </a:stretch>
          </p:blipFill>
          <p:spPr>
            <a:xfrm>
              <a:off x="6134861" y="1413275"/>
              <a:ext cx="757272" cy="899665"/>
            </a:xfrm>
            <a:prstGeom prst="rect">
              <a:avLst/>
            </a:prstGeom>
          </p:spPr>
        </p:pic>
        <p:pic>
          <p:nvPicPr>
            <p:cNvPr id="45" name="Picture 44">
              <a:extLst>
                <a:ext uri="{FF2B5EF4-FFF2-40B4-BE49-F238E27FC236}">
                  <a16:creationId xmlns:a16="http://schemas.microsoft.com/office/drawing/2014/main" id="{E902D547-B6FF-490D-B613-DA51404326C4}"/>
                </a:ext>
              </a:extLst>
            </p:cNvPr>
            <p:cNvPicPr>
              <a:picLocks noChangeAspect="1"/>
            </p:cNvPicPr>
            <p:nvPr/>
          </p:nvPicPr>
          <p:blipFill>
            <a:blip r:embed="rId8"/>
            <a:stretch>
              <a:fillRect/>
            </a:stretch>
          </p:blipFill>
          <p:spPr>
            <a:xfrm>
              <a:off x="6134861" y="5775421"/>
              <a:ext cx="757272" cy="899665"/>
            </a:xfrm>
            <a:prstGeom prst="rect">
              <a:avLst/>
            </a:prstGeom>
            <a:solidFill>
              <a:srgbClr val="FF9999"/>
            </a:solidFill>
          </p:spPr>
        </p:pic>
        <p:grpSp>
          <p:nvGrpSpPr>
            <p:cNvPr id="43" name="Group 42">
              <a:extLst>
                <a:ext uri="{FF2B5EF4-FFF2-40B4-BE49-F238E27FC236}">
                  <a16:creationId xmlns:a16="http://schemas.microsoft.com/office/drawing/2014/main" id="{670FCFF9-3ED4-48C8-BC43-A960D892EB4C}"/>
                </a:ext>
              </a:extLst>
            </p:cNvPr>
            <p:cNvGrpSpPr/>
            <p:nvPr/>
          </p:nvGrpSpPr>
          <p:grpSpPr>
            <a:xfrm>
              <a:off x="2789304" y="3513276"/>
              <a:ext cx="1152663" cy="1008215"/>
              <a:chOff x="2789304" y="3531828"/>
              <a:chExt cx="1152663" cy="1008215"/>
            </a:xfrm>
          </p:grpSpPr>
          <p:pic>
            <p:nvPicPr>
              <p:cNvPr id="35" name="Picture 34">
                <a:extLst>
                  <a:ext uri="{FF2B5EF4-FFF2-40B4-BE49-F238E27FC236}">
                    <a16:creationId xmlns:a16="http://schemas.microsoft.com/office/drawing/2014/main" id="{86A569C7-58C7-4439-9340-DD7B29D10AC9}"/>
                  </a:ext>
                </a:extLst>
              </p:cNvPr>
              <p:cNvPicPr>
                <a:picLocks noChangeAspect="1"/>
              </p:cNvPicPr>
              <p:nvPr/>
            </p:nvPicPr>
            <p:blipFill>
              <a:blip r:embed="rId9"/>
              <a:stretch>
                <a:fillRect/>
              </a:stretch>
            </p:blipFill>
            <p:spPr>
              <a:xfrm>
                <a:off x="2861139" y="3531828"/>
                <a:ext cx="943861" cy="1008215"/>
              </a:xfrm>
              <a:prstGeom prst="rect">
                <a:avLst/>
              </a:prstGeom>
            </p:spPr>
          </p:pic>
          <p:sp>
            <p:nvSpPr>
              <p:cNvPr id="42" name="Rectangle 41">
                <a:extLst>
                  <a:ext uri="{FF2B5EF4-FFF2-40B4-BE49-F238E27FC236}">
                    <a16:creationId xmlns:a16="http://schemas.microsoft.com/office/drawing/2014/main" id="{884BD719-B44A-4837-8371-D5E46FCB19B5}"/>
                  </a:ext>
                </a:extLst>
              </p:cNvPr>
              <p:cNvSpPr/>
              <p:nvPr/>
            </p:nvSpPr>
            <p:spPr bwMode="auto">
              <a:xfrm>
                <a:off x="2789304" y="3896158"/>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FE91B33-C749-40CF-B470-D6BC1651999B}"/>
                  </a:ext>
                </a:extLst>
              </p:cNvPr>
              <p:cNvSpPr/>
              <p:nvPr/>
            </p:nvSpPr>
            <p:spPr bwMode="auto">
              <a:xfrm>
                <a:off x="3657658" y="3939280"/>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6" name="Arrow: Chevron 45">
              <a:extLst>
                <a:ext uri="{FF2B5EF4-FFF2-40B4-BE49-F238E27FC236}">
                  <a16:creationId xmlns:a16="http://schemas.microsoft.com/office/drawing/2014/main" id="{F6783A98-2B87-4D2F-BD06-A8EAAD135DB3}"/>
                </a:ext>
              </a:extLst>
            </p:cNvPr>
            <p:cNvSpPr/>
            <p:nvPr/>
          </p:nvSpPr>
          <p:spPr bwMode="auto">
            <a:xfrm rot="1886891">
              <a:off x="8298756" y="213543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Arrow: Chevron 51">
              <a:extLst>
                <a:ext uri="{FF2B5EF4-FFF2-40B4-BE49-F238E27FC236}">
                  <a16:creationId xmlns:a16="http://schemas.microsoft.com/office/drawing/2014/main" id="{BCA78612-7543-4251-8CBF-6CA7FABB65BA}"/>
                </a:ext>
              </a:extLst>
            </p:cNvPr>
            <p:cNvSpPr/>
            <p:nvPr/>
          </p:nvSpPr>
          <p:spPr bwMode="auto">
            <a:xfrm rot="8546935">
              <a:off x="8475234" y="5587349"/>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Arrow: Chevron 52">
              <a:extLst>
                <a:ext uri="{FF2B5EF4-FFF2-40B4-BE49-F238E27FC236}">
                  <a16:creationId xmlns:a16="http://schemas.microsoft.com/office/drawing/2014/main" id="{18582197-8019-40DC-AA6B-4E73BBCB85C9}"/>
                </a:ext>
              </a:extLst>
            </p:cNvPr>
            <p:cNvSpPr/>
            <p:nvPr/>
          </p:nvSpPr>
          <p:spPr bwMode="auto">
            <a:xfrm rot="13300066">
              <a:off x="4270787" y="5521077"/>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Arrow: Chevron 53">
              <a:extLst>
                <a:ext uri="{FF2B5EF4-FFF2-40B4-BE49-F238E27FC236}">
                  <a16:creationId xmlns:a16="http://schemas.microsoft.com/office/drawing/2014/main" id="{BF06AEDC-6265-40E0-9787-A505BF5E1612}"/>
                </a:ext>
              </a:extLst>
            </p:cNvPr>
            <p:cNvSpPr/>
            <p:nvPr/>
          </p:nvSpPr>
          <p:spPr bwMode="auto">
            <a:xfrm rot="19481389">
              <a:off x="4384766" y="221611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65634607-7310-4FE5-BC47-ED2EAB15B339}"/>
              </a:ext>
            </a:extLst>
          </p:cNvPr>
          <p:cNvSpPr/>
          <p:nvPr/>
        </p:nvSpPr>
        <p:spPr>
          <a:xfrm>
            <a:off x="520237" y="1980251"/>
            <a:ext cx="3552262" cy="3939540"/>
          </a:xfrm>
          <a:prstGeom prst="rect">
            <a:avLst/>
          </a:prstGeom>
        </p:spPr>
        <p:txBody>
          <a:bodyPr wrap="square" anchor="ctr">
            <a:spAutoFit/>
          </a:bodyPr>
          <a:lstStyle/>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With Azure Databricks colleagues can </a:t>
            </a:r>
            <a:r>
              <a:rPr lang="en-US" sz="1600" i="1" kern="0" dirty="0">
                <a:solidFill>
                  <a:schemeClr val="accent5">
                    <a:lumMod val="75000"/>
                  </a:schemeClr>
                </a:solidFill>
                <a:latin typeface="Segoe UI" panose="020B0502040204020203" pitchFamily="34" charset="0"/>
                <a:cs typeface="Segoe UI" panose="020B0502040204020203" pitchFamily="34" charset="0"/>
              </a:rPr>
              <a:t>securely share </a:t>
            </a:r>
            <a:r>
              <a:rPr lang="en-US" sz="1600" kern="0" dirty="0">
                <a:solidFill>
                  <a:schemeClr val="accent5">
                    <a:lumMod val="75000"/>
                  </a:schemeClr>
                </a:solidFill>
                <a:latin typeface="Segoe UI" panose="020B0502040204020203" pitchFamily="34" charset="0"/>
                <a:cs typeface="Segoe UI" panose="020B0502040204020203" pitchFamily="34" charset="0"/>
              </a:rPr>
              <a:t>key artifacts such as Clusters, Notebooks, Jobs and Workspaces</a:t>
            </a:r>
          </a:p>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Secure collaboration is enabled through a combination of:</a:t>
            </a: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Fi</a:t>
            </a:r>
            <a:r>
              <a:rPr lang="en-US" sz="1400" b="1" kern="0" dirty="0">
                <a:solidFill>
                  <a:schemeClr val="bg2">
                    <a:lumMod val="25000"/>
                  </a:schemeClr>
                </a:solidFill>
                <a:latin typeface="Segoe UI Semibold" panose="020B0702040204020203" pitchFamily="34" charset="0"/>
                <a:cs typeface="Segoe UI Semibold" panose="020B0702040204020203" pitchFamily="34" charset="0"/>
              </a:rPr>
              <a:t>ne grained permissions</a:t>
            </a:r>
            <a:r>
              <a:rPr lang="en-US" sz="1400" b="1" kern="0" dirty="0">
                <a:solidFill>
                  <a:schemeClr val="bg2">
                    <a:lumMod val="25000"/>
                  </a:schemeClr>
                </a:solidFill>
                <a:latin typeface="Segoe UI" panose="020B0502040204020203" pitchFamily="34" charset="0"/>
                <a:cs typeface="Segoe UI" panose="020B0502040204020203" pitchFamily="34" charset="0"/>
              </a:rPr>
              <a:t>: </a:t>
            </a:r>
            <a:r>
              <a:rPr lang="en-US" sz="1400" kern="0" dirty="0">
                <a:solidFill>
                  <a:schemeClr val="bg2">
                    <a:lumMod val="25000"/>
                  </a:schemeClr>
                </a:solidFill>
                <a:latin typeface="Segoe UI" panose="020B0502040204020203" pitchFamily="34" charset="0"/>
                <a:cs typeface="Segoe UI" panose="020B0502040204020203" pitchFamily="34" charset="0"/>
              </a:rPr>
              <a:t>Defines who can do what on which artifacts (access control)</a:t>
            </a:r>
          </a:p>
          <a:p>
            <a:pPr marL="187960" lvl="2" defTabSz="914367">
              <a:lnSpc>
                <a:spcPts val="2100"/>
              </a:lnSpc>
              <a:spcBef>
                <a:spcPts val="576"/>
              </a:spcBef>
              <a:spcAft>
                <a:spcPts val="600"/>
              </a:spcAft>
              <a:buClr>
                <a:schemeClr val="accent1"/>
              </a:buClr>
              <a:tabLst>
                <a:tab pos="632806" algn="l"/>
              </a:tabLst>
            </a:pPr>
            <a:endParaRPr lang="en-US" sz="1400" kern="0" dirty="0">
              <a:solidFill>
                <a:schemeClr val="bg2">
                  <a:lumMod val="25000"/>
                </a:schemeClr>
              </a:solidFill>
              <a:latin typeface="Segoe UI" panose="020B0502040204020203" pitchFamily="34" charset="0"/>
              <a:cs typeface="Segoe UI" panose="020B0502040204020203" pitchFamily="34" charset="0"/>
            </a:endParaRP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AAD-based authentication: </a:t>
            </a:r>
            <a:r>
              <a:rPr lang="en-US" sz="1400" kern="0" dirty="0">
                <a:solidFill>
                  <a:schemeClr val="bg2">
                    <a:lumMod val="25000"/>
                  </a:schemeClr>
                </a:solidFill>
                <a:latin typeface="Segoe UI" panose="020B0502040204020203" pitchFamily="34" charset="0"/>
                <a:cs typeface="Segoe UI" panose="020B0502040204020203" pitchFamily="34" charset="0"/>
              </a:rPr>
              <a:t>Ensures that users are actually who they claim to be</a:t>
            </a:r>
            <a:r>
              <a:rPr lang="en-US" sz="1600" kern="0" dirty="0">
                <a:solidFill>
                  <a:schemeClr val="bg2">
                    <a:lumMod val="25000"/>
                  </a:schemeClr>
                </a:solidFill>
                <a:latin typeface="Segoe UI" panose="020B0502040204020203" pitchFamily="34" charset="0"/>
                <a:cs typeface="Segoe UI" panose="020B0502040204020203" pitchFamily="34" charset="0"/>
              </a:rPr>
              <a:t> </a:t>
            </a:r>
          </a:p>
        </p:txBody>
      </p:sp>
      <p:sp>
        <p:nvSpPr>
          <p:cNvPr id="49" name="Plus Sign 48">
            <a:extLst>
              <a:ext uri="{FF2B5EF4-FFF2-40B4-BE49-F238E27FC236}">
                <a16:creationId xmlns:a16="http://schemas.microsoft.com/office/drawing/2014/main" id="{C3BC439C-D772-4D8C-B5C6-6E0009444255}"/>
              </a:ext>
            </a:extLst>
          </p:cNvPr>
          <p:cNvSpPr/>
          <p:nvPr/>
        </p:nvSpPr>
        <p:spPr bwMode="auto">
          <a:xfrm>
            <a:off x="2192363" y="4775099"/>
            <a:ext cx="500160" cy="461665"/>
          </a:xfrm>
          <a:prstGeom prst="mathPlus">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48675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3.xml><?xml version="1.0" encoding="utf-8"?>
<a:theme xmlns:a="http://schemas.openxmlformats.org/drawingml/2006/main"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4.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6.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7.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9.xml><?xml version="1.0" encoding="utf-8"?>
<a:theme xmlns:a="http://schemas.openxmlformats.org/drawingml/2006/main" name="1_Metropolitan">
  <a:themeElements>
    <a:clrScheme name="Custom 12">
      <a:dk1>
        <a:srgbClr val="505050"/>
      </a:dk1>
      <a:lt1>
        <a:srgbClr val="FFFFFF"/>
      </a:lt1>
      <a:dk2>
        <a:srgbClr val="162F33"/>
      </a:dk2>
      <a:lt2>
        <a:srgbClr val="EAF0E0"/>
      </a:lt2>
      <a:accent1>
        <a:srgbClr val="0078D6"/>
      </a:accent1>
      <a:accent2>
        <a:srgbClr val="E6E6E6"/>
      </a:accent2>
      <a:accent3>
        <a:srgbClr val="FF8C00"/>
      </a:accent3>
      <a:accent4>
        <a:srgbClr val="737373"/>
      </a:accent4>
      <a:accent5>
        <a:srgbClr val="D2D2D2"/>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10804810f6bca3716d0108d9049d7e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7fdbc14b850873ecb1d4dc1766876910"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An overview of the Azure Databricks announcement, customer benefits of spark, use cases, and how this experience is differentiated on Azure.</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William Mendoza</DisplayName>
        <AccountId>2899</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i:0#.f|membership|ankohli@microsoft.com</DisplayName>
        <AccountId>629</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https://microsoft.sharepoint.com/sites/Infopedia_G01KC/Media/Thumbnails/G01KC-1-33629/Spearfish%20Overview.png</Url>
      <Description>/sites/Infopedia_G01KC/Media/Thumbnails/G01KC-1-33629/Spearfish Overview.png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Advanced Analytics</TermName>
          <TermId xmlns="http://schemas.microsoft.com/office/infopath/2007/PartnerControls">a794c42d-8e46-46ec-b99e-aa6f5cde33ef</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26</Value>
      <Value>21</Value>
      <Value>1370</Value>
      <Value>16</Value>
      <Value>14</Value>
    </TaxCatchAll>
    <ParentID1 xmlns="230e9df3-be65-4c73-a93b-d1236ebd677e">G01KC-1-33626</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G01KC-99682991-33629</_dlc_DocId>
    <_dlc_DocIdUrl xmlns="230e9df3-be65-4c73-a93b-d1236ebd677e">
      <Url>https://microsoft.sharepoint.com/sites/Infopedia_G01KC/_layouts/15/DocIdRedir.aspx?ID=G01KC-99682991-33629</Url>
      <Description>G01KC-99682991-33629</Description>
    </_dlc_DocIdUrl>
  </documentManagement>
</p:properties>
</file>

<file path=customXml/itemProps1.xml><?xml version="1.0" encoding="utf-8"?>
<ds:datastoreItem xmlns:ds="http://schemas.openxmlformats.org/officeDocument/2006/customXml" ds:itemID="{30E0BFD9-B095-4570-B069-58DDA00AEF91}">
  <ds:schemaRefs>
    <ds:schemaRef ds:uri="http://schemas.microsoft.com/sharepoint/events"/>
  </ds:schemaRefs>
</ds:datastoreItem>
</file>

<file path=customXml/itemProps2.xml><?xml version="1.0" encoding="utf-8"?>
<ds:datastoreItem xmlns:ds="http://schemas.openxmlformats.org/officeDocument/2006/customXml" ds:itemID="{2D382267-A033-46BC-B50A-3831D702C6D6}">
  <ds:schemaRefs>
    <ds:schemaRef ds:uri="Microsoft.SharePoint.Taxonomy.ContentTypeSync"/>
  </ds:schemaRefs>
</ds:datastoreItem>
</file>

<file path=customXml/itemProps3.xml><?xml version="1.0" encoding="utf-8"?>
<ds:datastoreItem xmlns:ds="http://schemas.openxmlformats.org/officeDocument/2006/customXml" ds:itemID="{EB803B8E-667C-4CDC-A940-03828474A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F3B0E61A-8825-4E77-A6F8-669ECCB47976}">
  <ds:schemaRefs>
    <ds:schemaRef ds:uri="http://schemas.microsoft.com/sharepoint/v3/contenttype/forms"/>
  </ds:schemaRefs>
</ds:datastoreItem>
</file>

<file path=customXml/itemProps5.xml><?xml version="1.0" encoding="utf-8"?>
<ds:datastoreItem xmlns:ds="http://schemas.openxmlformats.org/officeDocument/2006/customXml" ds:itemID="{DFDF5CB5-7D37-4314-855D-FE9174FEA959}">
  <ds:schemaRefs>
    <ds:schemaRef ds:uri="http://purl.org/dc/elements/1.1/"/>
    <ds:schemaRef ds:uri="230e9df3-be65-4c73-a93b-d1236ebd677e"/>
    <ds:schemaRef ds:uri="http://schemas.openxmlformats.org/package/2006/metadata/core-properties"/>
    <ds:schemaRef ds:uri="http://schemas.microsoft.com/sharepoint/v3"/>
    <ds:schemaRef ds:uri="http://purl.org/dc/terms/"/>
    <ds:schemaRef ds:uri="http://schemas.microsoft.com/office/2006/metadata/properties"/>
    <ds:schemaRef ds:uri="http://schemas.microsoft.com/office/infopath/2007/PartnerControls"/>
    <ds:schemaRef ds:uri="http://schemas.microsoft.com/office/2006/documentManagement/types"/>
    <ds:schemaRef ds:uri="b3bc04a5-d503-43b1-b98c-a8cf663329d9"/>
    <ds:schemaRef ds:uri="230E9DF3-BE65-4C73-A93B-D1236EBD677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4679</TotalTime>
  <Words>4108</Words>
  <Application>Microsoft Office PowerPoint</Application>
  <PresentationFormat>Widescreen</PresentationFormat>
  <Paragraphs>870</Paragraphs>
  <Slides>39</Slides>
  <Notes>39</Notes>
  <HiddenSlides>1</HiddenSlides>
  <MMClips>0</MMClips>
  <ScaleCrop>false</ScaleCrop>
  <HeadingPairs>
    <vt:vector size="8" baseType="variant">
      <vt:variant>
        <vt:lpstr>Fonts Used</vt:lpstr>
      </vt:variant>
      <vt:variant>
        <vt:i4>16</vt:i4>
      </vt:variant>
      <vt:variant>
        <vt:lpstr>Theme</vt:lpstr>
      </vt:variant>
      <vt:variant>
        <vt:i4>10</vt:i4>
      </vt:variant>
      <vt:variant>
        <vt:lpstr>Embedded OLE Servers</vt:lpstr>
      </vt:variant>
      <vt:variant>
        <vt:i4>1</vt:i4>
      </vt:variant>
      <vt:variant>
        <vt:lpstr>Slide Titles</vt:lpstr>
      </vt:variant>
      <vt:variant>
        <vt:i4>39</vt:i4>
      </vt:variant>
    </vt:vector>
  </HeadingPairs>
  <TitlesOfParts>
    <vt:vector size="66" baseType="lpstr">
      <vt:lpstr>ＭＳ Ｐゴシック</vt:lpstr>
      <vt:lpstr>ＭＳ Ｐゴシック</vt:lpstr>
      <vt:lpstr>.AppleSystemUIFont</vt:lpstr>
      <vt:lpstr>Arial</vt:lpstr>
      <vt:lpstr>Calibri</vt:lpstr>
      <vt:lpstr>Calibri Light</vt:lpstr>
      <vt:lpstr>Consolas</vt:lpstr>
      <vt:lpstr>Mangal</vt:lpstr>
      <vt:lpstr>Segoe UI</vt:lpstr>
      <vt:lpstr>Segoe UI Light</vt:lpstr>
      <vt:lpstr>Segoe UI Semibold</vt:lpstr>
      <vt:lpstr>Segoe UI Semilight</vt:lpstr>
      <vt:lpstr>Source Sans Pro</vt:lpstr>
      <vt:lpstr>Source Sans Pro Light</vt:lpstr>
      <vt:lpstr>Source Sans Pro SemiBold</vt:lpstr>
      <vt:lpstr>Wingdings</vt:lpstr>
      <vt:lpstr>3_5-50113_Microsoft_Ready_Light_Template</vt:lpstr>
      <vt:lpstr>4_5-50113_Microsoft_Ready_Light_Template</vt:lpstr>
      <vt:lpstr>1_HEERON</vt:lpstr>
      <vt:lpstr>WHITE TEMPLATE</vt:lpstr>
      <vt:lpstr>ML</vt:lpstr>
      <vt:lpstr>1_WHITE TEMPLATE</vt:lpstr>
      <vt:lpstr>1_AI template</vt:lpstr>
      <vt:lpstr>1_ML</vt:lpstr>
      <vt:lpstr>1_Metropolitan</vt:lpstr>
      <vt:lpstr>1_Office Theme</vt:lpstr>
      <vt:lpstr>think-cell Slide</vt:lpstr>
      <vt:lpstr>Azure Databricks An Introduction   Bryan Cafferky Technical Solutions Professional</vt:lpstr>
      <vt:lpstr>Big Data &amp; Advanced Analytics at a glance</vt:lpstr>
      <vt:lpstr>Azure Databricks  Powered by Apache Spark</vt:lpstr>
      <vt:lpstr>Apache Spark</vt:lpstr>
      <vt:lpstr>Databricks - Company Overview</vt:lpstr>
      <vt:lpstr>Azure Databricks</vt:lpstr>
      <vt:lpstr>PowerPoint Presentation</vt:lpstr>
      <vt:lpstr>General Spark Cluster Architecture</vt:lpstr>
      <vt:lpstr>Secure Collaboration</vt:lpstr>
      <vt:lpstr>Azure Databricks Integration with AAD</vt:lpstr>
      <vt:lpstr>Databricks Access Control</vt:lpstr>
      <vt:lpstr>Azure Databricks Core ARTIFACTS</vt:lpstr>
      <vt:lpstr>Why Spark?</vt:lpstr>
      <vt:lpstr>What is Azure Databricks?</vt:lpstr>
      <vt:lpstr>Differentiated experience on Azure</vt:lpstr>
      <vt:lpstr>PowerPoint Presentation</vt:lpstr>
      <vt:lpstr>Collaborative Workspace</vt:lpstr>
      <vt:lpstr>Deploy Production Jobs &amp; Workflows</vt:lpstr>
      <vt:lpstr>Optimized Databricks Runtime Engine </vt:lpstr>
      <vt:lpstr>Advanced Analytics on Big Data</vt:lpstr>
      <vt:lpstr>Spark Context</vt:lpstr>
      <vt:lpstr>Demo</vt:lpstr>
      <vt:lpstr>PowerPoint Presentation</vt:lpstr>
      <vt:lpstr>PowerPoint Presentation</vt:lpstr>
      <vt:lpstr>PowerPoint Presentation</vt:lpstr>
      <vt:lpstr>How to get started</vt:lpstr>
      <vt:lpstr>How to get started</vt:lpstr>
      <vt:lpstr>Appendix</vt:lpstr>
      <vt:lpstr>PowerPoint Presentation</vt:lpstr>
      <vt:lpstr>Azure Databricks – workspace home page</vt:lpstr>
      <vt:lpstr>Azure Databricks – service home page</vt:lpstr>
      <vt:lpstr>Azure Databricks – creating a workspace</vt:lpstr>
      <vt:lpstr>Azure Databricks – workspace deployment</vt:lpstr>
      <vt:lpstr>Important Techical Details</vt:lpstr>
      <vt:lpstr>Clusters</vt:lpstr>
      <vt:lpstr>Cluster Creation</vt:lpstr>
      <vt:lpstr>Clusters: Auto Scaling and Auto Termination</vt:lpstr>
      <vt:lpstr>Serverless Pool (Beta)</vt:lpstr>
      <vt:lpstr>Cluster Access Control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 An Introduction</dc:title>
  <dc:creator>Bharat Sandhu</dc:creator>
  <cp:lastModifiedBy>Bryan Cafferky</cp:lastModifiedBy>
  <cp:revision>30</cp:revision>
  <dcterms:created xsi:type="dcterms:W3CDTF">2017-10-30T23:38:41Z</dcterms:created>
  <dcterms:modified xsi:type="dcterms:W3CDTF">2018-01-16T17:08:20Z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2017-10-31T01:15:36.5542733Z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1370;#Advanced Analytics|a794c42d-8e46-46ec-b99e-aa6f5cde33ef</vt:lpwstr>
  </property>
  <property fmtid="{D5CDD505-2E9C-101B-9397-08002B2CF9AE}" pid="24" name="Products">
    <vt:lpwstr>26;#Azure|669a3112-5edf-444b-a003-630063601f07</vt:lpwstr>
  </property>
  <property fmtid="{D5CDD505-2E9C-101B-9397-08002B2CF9AE}" pid="25" name="j3562c58ee414e028925bc902cfc01a1">
    <vt:lpwstr/>
  </property>
  <property fmtid="{D5CDD505-2E9C-101B-9397-08002B2CF9AE}" pid="26" name="EnterpriseDomainTags">
    <vt:lpwstr/>
  </property>
  <property fmtid="{D5CDD505-2E9C-101B-9397-08002B2CF9AE}" pid="27" name="la4444b61d19467597d63190b69ac227">
    <vt:lpwstr/>
  </property>
  <property fmtid="{D5CDD505-2E9C-101B-9397-08002B2CF9AE}" pid="28" name="l6f004f21209409da86a713c0f24627d">
    <vt:lpwstr/>
  </property>
  <property fmtid="{D5CDD505-2E9C-101B-9397-08002B2CF9AE}" pid="29" name="ActivitiesAndPrograms">
    <vt:lpwstr/>
  </property>
  <property fmtid="{D5CDD505-2E9C-101B-9397-08002B2CF9AE}" pid="30" name="Segments">
    <vt:lpwstr/>
  </property>
  <property fmtid="{D5CDD505-2E9C-101B-9397-08002B2CF9AE}" pid="31" name="Partners">
    <vt:lpwstr/>
  </property>
  <property fmtid="{D5CDD505-2E9C-101B-9397-08002B2CF9AE}" pid="32" name="Topics">
    <vt:lpwstr/>
  </property>
  <property fmtid="{D5CDD505-2E9C-101B-9397-08002B2CF9AE}" pid="33" name="Groups">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MSIP_Label_f42aa342-8706-4288-bd11-ebb85995028c_Ref">
    <vt:lpwstr>https://api.informationprotection.azure.com/api/72f988bf-86f1-41af-91ab-2d7cd011db47</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01cf35b6-4cf1-4925-a6a9-2a08f743c4b6</vt:lpwstr>
  </property>
  <property fmtid="{D5CDD505-2E9C-101B-9397-08002B2CF9AE}" pid="48" name="MSPhysicalGeography">
    <vt:lpwstr/>
  </property>
  <property fmtid="{D5CDD505-2E9C-101B-9397-08002B2CF9AE}" pid="49" name="_docset_NoMedatataSyncRequired">
    <vt:lpwstr>False</vt:lpwstr>
  </property>
</Properties>
</file>